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213"/>
  </p:notesMasterIdLst>
  <p:handoutMasterIdLst>
    <p:handoutMasterId r:id="rId214"/>
  </p:handoutMasterIdLst>
  <p:sldIdLst>
    <p:sldId id="267" r:id="rId3"/>
    <p:sldId id="270" r:id="rId4"/>
    <p:sldId id="366" r:id="rId5"/>
    <p:sldId id="268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402" r:id="rId42"/>
    <p:sldId id="403" r:id="rId43"/>
    <p:sldId id="404" r:id="rId44"/>
    <p:sldId id="405" r:id="rId45"/>
    <p:sldId id="406" r:id="rId46"/>
    <p:sldId id="407" r:id="rId47"/>
    <p:sldId id="408" r:id="rId48"/>
    <p:sldId id="409" r:id="rId49"/>
    <p:sldId id="410" r:id="rId50"/>
    <p:sldId id="411" r:id="rId51"/>
    <p:sldId id="412" r:id="rId52"/>
    <p:sldId id="413" r:id="rId53"/>
    <p:sldId id="414" r:id="rId54"/>
    <p:sldId id="415" r:id="rId55"/>
    <p:sldId id="416" r:id="rId56"/>
    <p:sldId id="417" r:id="rId57"/>
    <p:sldId id="418" r:id="rId58"/>
    <p:sldId id="419" r:id="rId59"/>
    <p:sldId id="420" r:id="rId60"/>
    <p:sldId id="421" r:id="rId61"/>
    <p:sldId id="422" r:id="rId62"/>
    <p:sldId id="423" r:id="rId63"/>
    <p:sldId id="424" r:id="rId64"/>
    <p:sldId id="425" r:id="rId65"/>
    <p:sldId id="426" r:id="rId66"/>
    <p:sldId id="427" r:id="rId67"/>
    <p:sldId id="428" r:id="rId68"/>
    <p:sldId id="429" r:id="rId69"/>
    <p:sldId id="430" r:id="rId70"/>
    <p:sldId id="431" r:id="rId71"/>
    <p:sldId id="432" r:id="rId72"/>
    <p:sldId id="433" r:id="rId73"/>
    <p:sldId id="434" r:id="rId74"/>
    <p:sldId id="435" r:id="rId75"/>
    <p:sldId id="436" r:id="rId76"/>
    <p:sldId id="437" r:id="rId77"/>
    <p:sldId id="438" r:id="rId78"/>
    <p:sldId id="439" r:id="rId79"/>
    <p:sldId id="440" r:id="rId80"/>
    <p:sldId id="441" r:id="rId81"/>
    <p:sldId id="442" r:id="rId82"/>
    <p:sldId id="443" r:id="rId83"/>
    <p:sldId id="444" r:id="rId84"/>
    <p:sldId id="445" r:id="rId85"/>
    <p:sldId id="446" r:id="rId86"/>
    <p:sldId id="447" r:id="rId87"/>
    <p:sldId id="448" r:id="rId88"/>
    <p:sldId id="449" r:id="rId89"/>
    <p:sldId id="450" r:id="rId90"/>
    <p:sldId id="451" r:id="rId91"/>
    <p:sldId id="452" r:id="rId92"/>
    <p:sldId id="453" r:id="rId93"/>
    <p:sldId id="454" r:id="rId94"/>
    <p:sldId id="455" r:id="rId95"/>
    <p:sldId id="456" r:id="rId96"/>
    <p:sldId id="457" r:id="rId97"/>
    <p:sldId id="458" r:id="rId98"/>
    <p:sldId id="460" r:id="rId99"/>
    <p:sldId id="459" r:id="rId100"/>
    <p:sldId id="461" r:id="rId101"/>
    <p:sldId id="462" r:id="rId102"/>
    <p:sldId id="463" r:id="rId103"/>
    <p:sldId id="464" r:id="rId104"/>
    <p:sldId id="465" r:id="rId105"/>
    <p:sldId id="466" r:id="rId106"/>
    <p:sldId id="467" r:id="rId107"/>
    <p:sldId id="468" r:id="rId108"/>
    <p:sldId id="469" r:id="rId109"/>
    <p:sldId id="470" r:id="rId110"/>
    <p:sldId id="471" r:id="rId111"/>
    <p:sldId id="472" r:id="rId112"/>
    <p:sldId id="473" r:id="rId113"/>
    <p:sldId id="474" r:id="rId114"/>
    <p:sldId id="475" r:id="rId115"/>
    <p:sldId id="476" r:id="rId116"/>
    <p:sldId id="477" r:id="rId117"/>
    <p:sldId id="478" r:id="rId118"/>
    <p:sldId id="479" r:id="rId119"/>
    <p:sldId id="480" r:id="rId120"/>
    <p:sldId id="481" r:id="rId121"/>
    <p:sldId id="482" r:id="rId122"/>
    <p:sldId id="483" r:id="rId123"/>
    <p:sldId id="484" r:id="rId124"/>
    <p:sldId id="485" r:id="rId125"/>
    <p:sldId id="486" r:id="rId126"/>
    <p:sldId id="487" r:id="rId127"/>
    <p:sldId id="488" r:id="rId128"/>
    <p:sldId id="489" r:id="rId129"/>
    <p:sldId id="490" r:id="rId130"/>
    <p:sldId id="491" r:id="rId131"/>
    <p:sldId id="492" r:id="rId132"/>
    <p:sldId id="493" r:id="rId133"/>
    <p:sldId id="494" r:id="rId134"/>
    <p:sldId id="495" r:id="rId135"/>
    <p:sldId id="496" r:id="rId136"/>
    <p:sldId id="497" r:id="rId137"/>
    <p:sldId id="498" r:id="rId138"/>
    <p:sldId id="499" r:id="rId139"/>
    <p:sldId id="500" r:id="rId140"/>
    <p:sldId id="501" r:id="rId141"/>
    <p:sldId id="502" r:id="rId142"/>
    <p:sldId id="503" r:id="rId143"/>
    <p:sldId id="504" r:id="rId144"/>
    <p:sldId id="505" r:id="rId145"/>
    <p:sldId id="506" r:id="rId146"/>
    <p:sldId id="507" r:id="rId147"/>
    <p:sldId id="508" r:id="rId148"/>
    <p:sldId id="509" r:id="rId149"/>
    <p:sldId id="510" r:id="rId150"/>
    <p:sldId id="511" r:id="rId151"/>
    <p:sldId id="512" r:id="rId152"/>
    <p:sldId id="513" r:id="rId153"/>
    <p:sldId id="514" r:id="rId154"/>
    <p:sldId id="515" r:id="rId155"/>
    <p:sldId id="516" r:id="rId156"/>
    <p:sldId id="517" r:id="rId157"/>
    <p:sldId id="518" r:id="rId158"/>
    <p:sldId id="519" r:id="rId159"/>
    <p:sldId id="525" r:id="rId160"/>
    <p:sldId id="520" r:id="rId161"/>
    <p:sldId id="521" r:id="rId162"/>
    <p:sldId id="522" r:id="rId163"/>
    <p:sldId id="523" r:id="rId164"/>
    <p:sldId id="524" r:id="rId165"/>
    <p:sldId id="526" r:id="rId166"/>
    <p:sldId id="527" r:id="rId167"/>
    <p:sldId id="528" r:id="rId168"/>
    <p:sldId id="529" r:id="rId169"/>
    <p:sldId id="530" r:id="rId170"/>
    <p:sldId id="531" r:id="rId171"/>
    <p:sldId id="532" r:id="rId172"/>
    <p:sldId id="533" r:id="rId173"/>
    <p:sldId id="534" r:id="rId174"/>
    <p:sldId id="535" r:id="rId175"/>
    <p:sldId id="536" r:id="rId176"/>
    <p:sldId id="537" r:id="rId177"/>
    <p:sldId id="538" r:id="rId178"/>
    <p:sldId id="539" r:id="rId179"/>
    <p:sldId id="540" r:id="rId180"/>
    <p:sldId id="541" r:id="rId181"/>
    <p:sldId id="542" r:id="rId182"/>
    <p:sldId id="543" r:id="rId183"/>
    <p:sldId id="544" r:id="rId184"/>
    <p:sldId id="545" r:id="rId185"/>
    <p:sldId id="546" r:id="rId186"/>
    <p:sldId id="547" r:id="rId187"/>
    <p:sldId id="548" r:id="rId188"/>
    <p:sldId id="549" r:id="rId189"/>
    <p:sldId id="550" r:id="rId190"/>
    <p:sldId id="551" r:id="rId191"/>
    <p:sldId id="552" r:id="rId192"/>
    <p:sldId id="553" r:id="rId193"/>
    <p:sldId id="555" r:id="rId194"/>
    <p:sldId id="554" r:id="rId195"/>
    <p:sldId id="556" r:id="rId196"/>
    <p:sldId id="557" r:id="rId197"/>
    <p:sldId id="558" r:id="rId198"/>
    <p:sldId id="561" r:id="rId199"/>
    <p:sldId id="563" r:id="rId200"/>
    <p:sldId id="564" r:id="rId201"/>
    <p:sldId id="565" r:id="rId202"/>
    <p:sldId id="566" r:id="rId203"/>
    <p:sldId id="567" r:id="rId204"/>
    <p:sldId id="568" r:id="rId205"/>
    <p:sldId id="569" r:id="rId206"/>
    <p:sldId id="570" r:id="rId207"/>
    <p:sldId id="571" r:id="rId208"/>
    <p:sldId id="572" r:id="rId209"/>
    <p:sldId id="573" r:id="rId210"/>
    <p:sldId id="574" r:id="rId211"/>
    <p:sldId id="575" r:id="rId212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9446"/>
    <a:srgbClr val="C1F878"/>
    <a:srgbClr val="EE3A94"/>
    <a:srgbClr val="F159A5"/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9" d="100"/>
          <a:sy n="109" d="100"/>
        </p:scale>
        <p:origin x="1686" y="96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viewProps" Target="view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theme" Target="theme/theme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tableStyles" Target="tableStyle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handoutMaster" Target="handoutMasters/handoutMaster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presProps" Target="presProp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5/24/2022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52361"/>
            <a:ext cx="9144000" cy="7733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5/24/2022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5/24/2022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5/24/2022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prstGeom prst="rect">
            <a:avLst/>
          </a:prstGeo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  <a:prstGeom prst="rect">
            <a:avLst/>
          </a:prstGeo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5/24/2022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5/24/2022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5/24/2022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5/24/2022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5/24/2022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5/24/2022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5/24/2022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5/24/2022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5/24/2022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5/24/2022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5/24/2022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5/24/2022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5/24/2022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5/24/2022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5/24/2022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5/24/2022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5/24/2022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5/24/2022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643183"/>
            <a:ext cx="8105496" cy="4676593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2287588" cy="288925"/>
          </a:xfrm>
        </p:spPr>
        <p:txBody>
          <a:bodyPr/>
          <a:lstStyle>
            <a:lvl1pPr marL="0" indent="0">
              <a:buFontTx/>
              <a:buNone/>
              <a:defRPr sz="16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5344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  <a:prstGeom prst="rect">
            <a:avLst/>
          </a:prstGeo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5/24/2022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10.jpe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theme" Target="../theme/theme2.xml"/><Relationship Id="rId3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9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30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1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9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9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1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1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1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5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5.png"/><Relationship Id="rId4" Type="http://schemas.openxmlformats.org/officeDocument/2006/relationships/image" Target="../media/image13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2.png"/><Relationship Id="rId5" Type="http://schemas.openxmlformats.org/officeDocument/2006/relationships/image" Target="../media/image13.png"/><Relationship Id="rId4" Type="http://schemas.openxmlformats.org/officeDocument/2006/relationships/image" Target="../media/image16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6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8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9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0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9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2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0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9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0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5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5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5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5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5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5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5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2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5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0" y="2309968"/>
            <a:ext cx="9144000" cy="1464673"/>
          </a:xfrm>
        </p:spPr>
        <p:txBody>
          <a:bodyPr/>
          <a:lstStyle/>
          <a:p>
            <a:pPr lvl="0"/>
            <a:r>
              <a:rPr lang="ko-KR" altLang="en-US" sz="8000" dirty="0"/>
              <a:t>유니티 교과서</a:t>
            </a:r>
            <a:endParaRPr lang="ko-KR" altLang="ko-KR" sz="8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18673" y="3889856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Medium" pitchFamily="18" charset="-127"/>
                <a:ea typeface="KoPub돋움체_Pro Medium" pitchFamily="18" charset="-127"/>
              </a:rPr>
              <a:t>개정 </a:t>
            </a:r>
            <a:r>
              <a:rPr lang="en-US" altLang="ko-KR" dirty="0">
                <a:solidFill>
                  <a:schemeClr val="bg1"/>
                </a:solidFill>
                <a:latin typeface="KoPub돋움체_Pro Medium" pitchFamily="18" charset="-127"/>
                <a:ea typeface="KoPub돋움체_Pro Medium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돋움체_Pro Medium" pitchFamily="18" charset="-127"/>
                <a:ea typeface="KoPub돋움체_Pro Medium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b="1" dirty="0">
                <a:latin typeface="KoPub돋움체_Pro Medium" pitchFamily="18" charset="-127"/>
                <a:ea typeface="KoPub돋움체_Pro Medium" pitchFamily="18" charset="-127"/>
              </a:rPr>
              <a:t>          </a:t>
            </a:r>
            <a:r>
              <a:rPr lang="en-US" altLang="ko-KR" b="1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b="1" dirty="0">
                <a:latin typeface="KoPub돋움체_Pro Medium" pitchFamily="18" charset="-127"/>
                <a:ea typeface="KoPub돋움체_Pro Medium" pitchFamily="18" charset="-127"/>
              </a:rPr>
              <a:t>를 갱신할 수 있도록 감독 스크립트를 준비한다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갱신이나 게임의 진행 상황을 판단하려면 감독 스크립트가 필요함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이번에 만들 게임에는 득점과 제한 시간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가 필요함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갱신하기 위해 감독 스크립트를 작성함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1758397"/>
            <a:ext cx="641894" cy="306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바구니에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 적용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00790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8-49 basket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에 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AudioSource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컴포넌트 적용하기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1988825"/>
            <a:ext cx="8028793" cy="477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효과음을 내는 시점을 스크립트에서 지정</a:t>
            </a: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컴포넌트에 등록할 수 있는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음원은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한 종류밖에 없음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이번은 사과와 폭탄을 받을 때 울리는 음을 분리해야 하므로 스크립트를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음원을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지정함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2689401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8-50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한 가지 효과음을 낼 때와 여러 가지 효과음을 낼 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968144"/>
            <a:ext cx="8284871" cy="266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효과음을 내는 시점을 스크립트에서 지정</a:t>
            </a: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BasketController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스크립트를 수정해 효과음을 내는 시점을 지정함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창의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BasketController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더블클릭해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파일을 열고 스크립트를 다음과 같이 수정함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392074"/>
            <a:ext cx="8223657" cy="378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효과음을 내는 시점을 스크립트에서 지정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9471" y="1758397"/>
            <a:ext cx="8335875" cy="271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384" y="4465926"/>
            <a:ext cx="8216234" cy="75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효과음을 내는 시점을 스크립트에서 지정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724" y="1815058"/>
            <a:ext cx="8222663" cy="374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효과음을 내는 시점을 스크립트에서 지정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사과를 받았을 때와 폭탄을 받았을 때 다른 효과음을 내야 하므로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7~8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AudioClip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변수를 두 개 선언함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18~25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줄에서는 효과음을 내는 시점이 바구니와 아이템이 충돌했을 때이므로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OnTriggerEnter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효과음을 재생하는 스크립트를 사용함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어느 쪽의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AudioClip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울릴지는 충돌 상대의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보고 정함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스크립트의 변수에 음성 파일 대입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스크립트에서는 효과음 변수를 선언했을 뿐이므로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AudioClip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넣는 상자를 만들었을 뿐이므로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변수에 음성 파일 실체를 대입해야 함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334467"/>
            <a:ext cx="8068745" cy="1691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스크립트의 변수에 음성 파일 대입</a:t>
            </a:r>
          </a:p>
        </p:txBody>
      </p:sp>
      <p:grpSp>
        <p:nvGrpSpPr>
          <p:cNvPr id="5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8-51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음성 파일을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아웃렛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접속하기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712" y="2104039"/>
            <a:ext cx="8439027" cy="3271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스크립트의 변수에 음성 파일 대입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10" y="1758397"/>
            <a:ext cx="8509434" cy="2416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724" y="1745226"/>
            <a:ext cx="8323813" cy="1395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b="1" dirty="0">
                <a:latin typeface="KoPub돋움체_Pro Medium" pitchFamily="18" charset="-127"/>
                <a:ea typeface="KoPub돋움체_Pro Medium" pitchFamily="18" charset="-127"/>
              </a:rPr>
              <a:t>          스크립트를 만드는 흐름을 생각한다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1758397"/>
            <a:ext cx="632868" cy="301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그룹 11"/>
          <p:cNvGrpSpPr/>
          <p:nvPr/>
        </p:nvGrpSpPr>
        <p:grpSpPr>
          <a:xfrm>
            <a:off x="597117" y="2161646"/>
            <a:ext cx="8295408" cy="336350"/>
            <a:chOff x="597117" y="3035043"/>
            <a:chExt cx="8295408" cy="336350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8-5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스크립트를 작성하는 흐름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9008" y="2497996"/>
            <a:ext cx="8371092" cy="2651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프리팹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움직임을 만들었으므로 아이템을 자동으로 생성할 수 있는 공장을 건설해야 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공장의 역할은 ‘사과와 폭탄을 일정 시간 간격으로 무작위 위치에 생성한다’는 것임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공장 건설은 벌써 세 번째이므로 순서도 꽤 익숙할 것임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771881"/>
            <a:ext cx="8027070" cy="198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프리팹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</a:p>
        </p:txBody>
      </p:sp>
      <p:grpSp>
        <p:nvGrpSpPr>
          <p:cNvPr id="5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8-52 apple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의 프리팹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339442" cy="432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프리팹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프리팹이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완성되면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Hierarchy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 있는 사과는 필요하지 않으므로 삭제함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Hierarchy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apple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마우스 오른쪽 버튼으로 누르고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Delete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선택해 삭제함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프리팹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8-53 bomb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의 프리팹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046432"/>
            <a:ext cx="8458170" cy="4337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프리팹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Hierarchy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bomb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마우스 오른쪽 버튼으로 누르고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Delete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선택해 삭제함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스크립트에서는 ‘일정 시간 간격으로 사과나 폭탄을 무작위 위치에 생성’함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초 간격으로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떨어진다처럼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일부 기능을 만들고 조금씩 기능을 추가해 나가야 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마우스 오른쪽 버튼을 누름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Create → C# Script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 파일명을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ItemGenerator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바꿈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0473" y="3413730"/>
            <a:ext cx="3238706" cy="36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작성한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ItemGenerator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더블클릭해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파일을 열고 스크립트를 다음과 같이 입력함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046432"/>
            <a:ext cx="8069765" cy="182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2759" y="3889856"/>
            <a:ext cx="7854596" cy="1198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1" y="1782839"/>
            <a:ext cx="8240080" cy="262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폭탄의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인스턴스를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만들기 위해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7~8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Prefab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변수를 선언함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스크립트에서는 사과만 생성하고 폭탄은 생성하지 않지만 나중에 사용해야 하는 폭탄 변수도 선언함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초마다 아이템을 생성하는 알고리즘은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장 화살 생성과 같은 알고리즘을 사용할 수 있음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Update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프레임 간의 시간 차를 더하고 그 합계가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초 이상인 곳에서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Instantiate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사과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인스턴스를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생성함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빈 오브젝트에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스크립트 적용하기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8-54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빈 오브젝트 생성하기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044197"/>
            <a:ext cx="8172414" cy="357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b="1" dirty="0">
                <a:solidFill>
                  <a:srgbClr val="DA9446"/>
                </a:solidFill>
                <a:latin typeface="KoPub돋움체_Pro Medium" pitchFamily="18" charset="-127"/>
                <a:ea typeface="KoPub돋움체_Pro Medium" pitchFamily="18" charset="-127"/>
              </a:rPr>
              <a:t>사과 컨트롤러와 폭탄 컨트롤러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폭탄을 화면 위에서 아래로 떨어트림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아이템이 무대 아래로 이동해 보이지 않으면 소멸시킴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모두 같은 동작을 하므로 아이템 컨트롤러를 한 개로 정리할 수 있음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b="1" dirty="0">
                <a:solidFill>
                  <a:srgbClr val="DA9446"/>
                </a:solidFill>
                <a:latin typeface="KoPub돋움체_Pro Medium" pitchFamily="18" charset="-127"/>
                <a:ea typeface="KoPub돋움체_Pro Medium" pitchFamily="18" charset="-127"/>
              </a:rPr>
              <a:t>바구니 컨트롤러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곳으로 바구니를 이동시킴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이동하는 좌표는 바둑판 중심이 되게 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빈 오브젝트에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스크립트 적용하기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8-55 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ItemGenerator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에 스크립트 적용하기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13435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빈 오브젝트에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스크립트 적용하기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1" y="1816004"/>
            <a:ext cx="819150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스크립트로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프리팹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전달하기</a:t>
            </a:r>
          </a:p>
        </p:txBody>
      </p:sp>
      <p:grpSp>
        <p:nvGrpSpPr>
          <p:cNvPr id="8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8-56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프리팹을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아웃렛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접속하기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522705" cy="32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스크립트로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프리팹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전달하기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10" y="1758397"/>
            <a:ext cx="8554989" cy="273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스크립트로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프리팹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전달하기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8-57 1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초마다 떨어지는 사과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5277"/>
            <a:ext cx="716280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공장 업그레이드하기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지금 이대로는 ‘아이템이 떨어지는 장소’도 ‘떨어지는 아이템 종류’도 다르지 않아 재미가 없음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우선은 아이템이 떨어지는 위치를 무작위로 바꿈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아이템이 떨어지는 위치를 무작위로 변경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무대를 아홉 개로 분할한 구역 어딘가로 아이템을 떨어트림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무대 중앙이 원점이고 좌우 구역 중심이 각각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±1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아이템이 떨어지는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X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좌표와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Z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좌표는 다음과 같음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아이템이 떨어지는 위치를 무작위로 변경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>
              <a:buNone/>
            </a:pP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그림을 잘 보면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X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좌표도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Z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좌표도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-1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0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혹은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X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좌표와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Z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좌표에 이 값 세 개를 임의로 지정하면 아이템이 떨어지는 위치가 무작위로 바뀔 것임</a:t>
            </a:r>
          </a:p>
        </p:txBody>
      </p:sp>
      <p:grpSp>
        <p:nvGrpSpPr>
          <p:cNvPr id="8" name="그룹 11"/>
          <p:cNvGrpSpPr/>
          <p:nvPr/>
        </p:nvGrpSpPr>
        <p:grpSpPr>
          <a:xfrm>
            <a:off x="597117" y="1802464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8-58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아이템이 떨어지는 좌표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725" y="2093087"/>
            <a:ext cx="4359652" cy="2948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아이템이 떨어지는 위치를 무작위로 변경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그럼 생각한 알고리즘을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ItemGenerator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구현해 보자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ItemGenerator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더블클릭해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파일을 열고 스크립트를 다음과 같이 수정함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392074"/>
            <a:ext cx="8136928" cy="355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아이템이 떨어지는 위치를 무작위로 변경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634" y="1700790"/>
            <a:ext cx="8315105" cy="293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b="1" dirty="0">
                <a:solidFill>
                  <a:srgbClr val="DA9446"/>
                </a:solidFill>
                <a:latin typeface="KoPub돋움체_Pro Medium" pitchFamily="18" charset="-127"/>
                <a:ea typeface="KoPub돋움체_Pro Medium" pitchFamily="18" charset="-127"/>
              </a:rPr>
              <a:t>아이템 </a:t>
            </a:r>
            <a:r>
              <a:rPr lang="ko-KR" altLang="en-US" b="1" dirty="0" err="1">
                <a:solidFill>
                  <a:srgbClr val="DA9446"/>
                </a:solidFill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endParaRPr lang="ko-KR" altLang="en-US" b="1" dirty="0">
              <a:solidFill>
                <a:srgbClr val="DA9446"/>
              </a:solidFill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폭탄을 화면 윗부분에 생성함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진행 상황에 맞춰 생성 속도나 폭탄 비율을 변화 시킴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b="1" dirty="0">
                <a:solidFill>
                  <a:srgbClr val="DA9446"/>
                </a:solidFill>
                <a:latin typeface="KoPub돋움체_Pro Medium" pitchFamily="18" charset="-127"/>
                <a:ea typeface="KoPub돋움체_Pro Medium" pitchFamily="18" charset="-127"/>
              </a:rPr>
              <a:t>게임 씬 감독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제한 시간과 득점을 관리함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사과를 잡으면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100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점을 더하고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폭탄을 잡으면 얻은 점수를 절반으로 줄임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제한 시간은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초부터 카운트다운하고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값을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표시함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아이템이 떨어지는 위치를 무작위로 변경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Instantiate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반환값으로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사과의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인스턴스를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받음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인스턴스의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X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좌표와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Z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좌표에 각각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-1, 0, 1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값을 무작위로 대입함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(18~21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무작위 값을 대입하는 데는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Random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클래스의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Range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Range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는 첫 번째 매개변수보다 크고 두 번째 매개변수보다 작은 정수를 무작위로 반환하는 메서드임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이렇게 해서 얻어지는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x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 범위는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a ≤ x &lt; b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가 포함되지 않도록 주의함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여기서는 범위가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-1~1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정수여야 하므로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Range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매개변수에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-1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지정함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57" y="3296408"/>
            <a:ext cx="3028350" cy="363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아이템이 떨어지는 위치를 무작위로 변경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스크립트를 수정했으면 게임을 실행해서 사과가 무작위로 떨어지는지 확인함</a:t>
            </a:r>
          </a:p>
        </p:txBody>
      </p:sp>
      <p:grpSp>
        <p:nvGrpSpPr>
          <p:cNvPr id="5" name="그룹 11"/>
          <p:cNvGrpSpPr/>
          <p:nvPr/>
        </p:nvGrpSpPr>
        <p:grpSpPr>
          <a:xfrm>
            <a:off x="597117" y="2055724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8-58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아이템이 떨어지는 좌표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334467"/>
            <a:ext cx="711517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출현할 아이템을 무작위로 변경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임의의 위치에 사과를 떨어트릴 수 있게 되었음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 중에 받으면 터지는 폭탄을 섞어 재미를 더할 수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 대신 일정 확률로 폭탄이 생성되도록 수정해 보자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일정 확률로 폭탄을 생성하려면 어떻게 해야 할까요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? 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예를 들어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20%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확률로 폭탄을 생성하려면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부터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까지 나오는 주사위를 던지고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나온 주사위의 눈이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이하이면 폭탄을 생성하고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이상이면 사과를 생성하면 좋을 듯함</a:t>
            </a:r>
          </a:p>
        </p:txBody>
      </p:sp>
      <p:grpSp>
        <p:nvGrpSpPr>
          <p:cNvPr id="8" name="그룹 11"/>
          <p:cNvGrpSpPr/>
          <p:nvPr/>
        </p:nvGrpSpPr>
        <p:grpSpPr>
          <a:xfrm>
            <a:off x="597117" y="3668720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8-60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사과와 폭탄 생성 방법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8" y="4005070"/>
            <a:ext cx="6587453" cy="2140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출현할 아이템을 무작위로 변경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알고리즘을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ItemGenerator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추가함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ItemGenerator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더블클릭해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파일을 열고 스크립트를 다음과 같이 수정함</a:t>
            </a:r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050" y="2392074"/>
            <a:ext cx="7518619" cy="4328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출현할 아이템을 무작위로 변경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938" y="1793654"/>
            <a:ext cx="8138931" cy="3133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4886" y="4926782"/>
            <a:ext cx="8146565" cy="91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출현할 아이템을 무작위로 변경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 주사위를 흔드는 부분에는 앞에서 나온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Range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1~10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 무작위 값을 얻도록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Random.Range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매개변수에는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전달함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21~28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줄에서는 폭탄을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20%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확률로 만들기 때문에 주사위의 눈이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이하이면 폭탄을 생성하고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이상이면 사과를 생성함</a:t>
            </a:r>
          </a:p>
        </p:txBody>
      </p:sp>
      <p:grpSp>
        <p:nvGrpSpPr>
          <p:cNvPr id="5" name="그룹 11"/>
          <p:cNvGrpSpPr/>
          <p:nvPr/>
        </p:nvGrpSpPr>
        <p:grpSpPr>
          <a:xfrm>
            <a:off x="597117" y="3035043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8-61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무작위로 떨어지는 사과와 폭탄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3344090"/>
            <a:ext cx="6808105" cy="322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매개변수를 외부에서 조절할 수 있도록 설정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공장에서는 아이템 생성에 관한 다양한 매개변수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생성 위치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생성 속도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종류 등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매개변수를 변경하면 게임 난이도를 조절할 수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장의 마지막에 있는 레벨 디자인은 이러한 매개변수를 조절해 긴장감이 떨어지지 않도록 게임을 연출하는 것임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다음 내용까지 고려해 매개변수를 일괄적으로 변경할 수 있도록 매개변수 조절용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준비함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창의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ItemGenerator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더블클릭해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파일을 열고 스크립트를 다음과 같이 수정함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매개변수를 외부에서 조절할 수 있도록 설정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076" y="1758397"/>
            <a:ext cx="8165056" cy="33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7646" y="5023242"/>
            <a:ext cx="8238308" cy="1689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매개변수를 외부에서 조절할 수 있도록 설정</a:t>
            </a:r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448" y="1816004"/>
            <a:ext cx="8127684" cy="4070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매개변수를 외부에서 조절할 수 있도록 설정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430" y="1802713"/>
            <a:ext cx="8238309" cy="1822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8-6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게임을 제작하는 흐름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86944"/>
            <a:ext cx="5989727" cy="4581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매개변수를 외부에서 조절할 수 있도록 설정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14~19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 난이도 조절에 필요한 매개변수를 일괄적으로 설정할 수 있는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SetParameter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정의함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여기서 설정할 수 있는 매개변수는 아이템의 생성 간격과 낙하 속도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폭탄의 생성 비율임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12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줄에서는 아이템 낙하 속도로 게임 난이도를 조절할 수 있도록 멤버 변수인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speed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 값을 추가함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speed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변수를 아이템 낙하 속도로 반영하려고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ItemController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내에서 정의한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dropSpeed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변수에 대입함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소멸될 오브젝트에 효과음을 넣고 싶다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?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장에서는 바구니에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컴포넌트를 적용해 아이템이 충돌할 때 효과음을 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바구니가 아닌 사과나 폭탄에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컴포넌트를 적용해도 좋을 것 같지만 문제가 발생함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바구니와 아이템이 충돌한 순간 아이템이 소멸되므로 효과음을 내기 전에 아이템에 적용된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 역시 소멸되기 때문임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소멸되는 오브젝트에 적용된 스크립트에서 효과음을 내고 싶다면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AudioSource.PlayClipAtPoint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AudioClipclip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Vector3 pos)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음원과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소리를 내고 싶은 좌표를 지정하면 지정한 장소로 새로운 게임 오브젝트를 생성하고 거기에서 효과음을 재생함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이로써 원래의 게임 오브젝트가 소멸해도 효과음은 재생됨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난수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게임을 만들다 보면 아이템 출현 확률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적의 행동 패턴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적과 만날 확률 등 매우 다양한 장면에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난수를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사용함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난수의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출현 패턴을 알면 고의로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레어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아이템을 출현시키거나 적의 행동 패턴을 해석할 수 있어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게임하는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재미가 줄어듦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지금까지도 유명 게임에서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난수를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조작하는 ‘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치트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키’가 발견되고 있음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난수인데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어째서 다음에 나오는 숫자를 알 수 있을까요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? 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사실 컴퓨터로 다루는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난수는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진짜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난수가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아닌 의사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난수임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진짜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난수는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주사위를 던졌을 때 나오는 눈처럼 다음에 나오는 눈을 예측하기 어려움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반면 의사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난수는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언뜻 보면 무작위로 보이지만 사실은 다음 눈 이후의 눈도 전부 결정되어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난수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816004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8-62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난수와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의사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난수의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차이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104039"/>
            <a:ext cx="7072313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난수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즉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의사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난수라는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수열 패턴만 알면 다음에 나올 숫자를 알 수 있고 재현할 수도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의사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난수의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수열 패턴을 매번 첫 번째부터 사용하면 게임을 다시 시작할 때마다 같은 패턴에서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난수가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생성됨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이러한 생성을 막기 위해 몇 번째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난수부터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사용할지 매번 바뀌도록 수열 패턴을 변경해야 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이때 ‘몇 번째부터 사용할까’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결정하는 값을 ‘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난수의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시드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’라고 함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난수의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시드는 현재 시각 등을 토대로 결정되곤 함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3668720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8-63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난수의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시드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3947463"/>
            <a:ext cx="767715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7767" y="1700790"/>
            <a:ext cx="8272365" cy="1454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배치하기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이번에 만들 게임은 제한 시간과 득점 표시 두 가지를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준비함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‘제한 시간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UI’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에는 남아 있는 게임 시간을 카운트다운해 표시함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‘득점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UI’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에는 플레이어가 얻은 점수를 표시함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득점은 사과를 받으면 점수에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100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점을 더하고 폭탄을 받으면 점수를 절반으로 줄임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만드는 방법과 마찬가지로 처음에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리소스를 배치함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다음으로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내용을 갱신하도록 감독 스크립트를 작성함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배치하기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8-64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제한 시간용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UI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의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Text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작성하기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046432"/>
            <a:ext cx="8122426" cy="3840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배치하기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10082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8-65 UI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글자 모양 조절하기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1994263"/>
            <a:ext cx="7685019" cy="487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배치하기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10082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8-66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득점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UI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의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Text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작성하기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1988825"/>
            <a:ext cx="7950638" cy="3870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1" y="1758397"/>
            <a:ext cx="8194766" cy="140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배치하기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10082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8-67 UI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글자 모양 조절하기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1988825"/>
            <a:ext cx="7612519" cy="4837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배치하기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10082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8-68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제한 시간과 득점 표시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1988825"/>
            <a:ext cx="8311913" cy="2597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감독 만들기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리소스를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뷰에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배치함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게임 진행 상황에 따라 갱신하는 감독을 작성해야 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감독은 제한 시간과 득점을 관리하고 두 값이 갱신될 때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반영함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3" y="2737716"/>
            <a:ext cx="8136928" cy="1688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감독 스크립트 작성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처음부터 제한 시간과 득점을 모두 구현하려면 힘이 듦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제한 시간만 먼저 만듦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제한 시간의 표시는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초부터 카운트다운을 시작해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초에 정지함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제한 시간의 카운트다운에는 각 프레임의 시간 차를 사용함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Time.deltaTime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게임을 시작할 때 제한 시간을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초로 설정함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프레임마다 현재 제한 시간에서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deltaTime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빼면 카운트다운을 구현할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감독 스크립트 작성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8-69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카운트다운 구조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046432"/>
            <a:ext cx="6721942" cy="3850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감독 스크립트 작성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바로 이 알고리즘을 구현해 보자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마우스 오른쪽 버튼을 누름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Create → C# Script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파일명을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GameDirector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바꿈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083358"/>
            <a:ext cx="3066144" cy="399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감독 스크립트 작성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작성한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GameDirector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더블클릭해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파일을 열고 스크립트를 다음과 같이 입력함</a:t>
            </a: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2" y="2046432"/>
            <a:ext cx="8137677" cy="398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감독 스크립트 작성</a:t>
            </a: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938" y="1758397"/>
            <a:ext cx="8194494" cy="163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감독 스크립트 작성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 앞에서 만든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리소스 중 하나인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Time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대입할 수 있도록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timerText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변수를 선언함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Start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뷰에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있는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리소스의 실체를 검색해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timerText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변수에 대입함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9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줄에서는 남은 시간용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time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초로 초기화함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18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Update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메서드에서는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각 프레임 사이의 시간 차를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time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변수에서 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이것으로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Update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호출될 때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프레임이 갱신되는 것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남은 시간이 줄어듦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19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줄에서는 나머지 시간을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ToString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문자열로 변환해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Text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대입함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제한 시간은 소수점 아래 첫째 자리까지 표시할 수 있도록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ToString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매개변수에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F1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문자열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서식 지정자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지정함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빈 오브젝트 생성</a:t>
            </a:r>
          </a:p>
        </p:txBody>
      </p:sp>
      <p:grpSp>
        <p:nvGrpSpPr>
          <p:cNvPr id="5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8-70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빈 오브젝트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104039"/>
            <a:ext cx="8458387" cy="396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 만들기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허브를 실행할 때 표시되는 화면에서 새로 생성을 클릭하거나 도구 바에서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File → New Project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 설정 화면에서 프로젝트 이름을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AppleCatch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입력하고 템플릿을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선택함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생성을 클릭하면 지정한 폴더에 프로젝트가 만들어지고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에디터가 실행됨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089581"/>
            <a:ext cx="2838111" cy="685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감독 스크립트 적용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8-71 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GameDirector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오브젝트에 스크립트 적용하기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457514" cy="448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감독 스크립트 적용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10" y="1758397"/>
            <a:ext cx="8412901" cy="3211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감독 스크립트 적용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8-72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시간이 흐르면 제한 시간이 줄어드는지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5178668" cy="121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감독에게 득점 관리시키기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제한 시간이 갱신되었으므로 감독이 해야 할 나머지 일인 ‘득점 관리’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구현함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득점 자체는 감독이 관리함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득점을 갱신할 시점을 생각함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득점이 변하는 시점은 아이템이 바구니와 충돌할 때임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이때 바구니 컨트롤러가 ‘득점을 늘려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!,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줄여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!’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라고 감독에게 전하도록 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그것을 받아 감독은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이러한 흐름을 정리하면 다음 두 가지 작업이 필요함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        바구니 컨트롤러가 감독에게 득점 증감을 알림</a:t>
            </a:r>
          </a:p>
          <a:p>
            <a:pPr lvl="1">
              <a:buNone/>
            </a:pP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        감독이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갱신함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7" y="4058194"/>
            <a:ext cx="255953" cy="292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3187" y="4430889"/>
            <a:ext cx="255953" cy="292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감독으로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갱신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지금은 감독 스크립트를 만들고 있으므로 우선은 ‘감독이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갱신하는’     단계부터 만듦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3887" y="1758397"/>
            <a:ext cx="255953" cy="292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그룹 11"/>
          <p:cNvGrpSpPr/>
          <p:nvPr/>
        </p:nvGrpSpPr>
        <p:grpSpPr>
          <a:xfrm>
            <a:off x="597117" y="2113331"/>
            <a:ext cx="8295408" cy="336350"/>
            <a:chOff x="597117" y="3035043"/>
            <a:chExt cx="8295408" cy="336350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8-73 UI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갱신 구현하기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4724" y="2392074"/>
            <a:ext cx="72771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감독으로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갱신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창의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GameDirector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더블클릭해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파일을 열고 스크립트를 다음과 같이 수정함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096222"/>
            <a:ext cx="8093385" cy="110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6443" y="3198572"/>
            <a:ext cx="8013371" cy="214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8534" y="5322767"/>
            <a:ext cx="8044647" cy="1097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감독으로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갱신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9289" y="1758397"/>
            <a:ext cx="8318450" cy="4534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감독으로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갱신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9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뷰에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배치한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리소스 중 하나인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Point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대입할 수 있도록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pointText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변수를 선언함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Start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메서드에서는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변수 값을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뷰에서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Find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검색해 대입함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Update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pointText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point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대입하고 득점 표시를 갱신함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 득점을 관리하는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point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변수를 선언함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13~21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 득점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(point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갱신하는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GetApple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GetBomb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정의함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이러한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바구니가 사과 또는 폭탄을 받을 때 호출됨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컨트롤러에서 감독으로 득점 전달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‘감독이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갱신하는’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  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단계를 만들었으므로 ‘바구니 컨트롤러가 감독에게 득점 증감을 알리는’     단계를 만듦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6611" y="1758397"/>
            <a:ext cx="258526" cy="276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9329" y="2046514"/>
            <a:ext cx="258526" cy="276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그룹 11"/>
          <p:cNvGrpSpPr/>
          <p:nvPr/>
        </p:nvGrpSpPr>
        <p:grpSpPr>
          <a:xfrm>
            <a:off x="597117" y="2343759"/>
            <a:ext cx="8295408" cy="336350"/>
            <a:chOff x="597117" y="3035043"/>
            <a:chExt cx="8295408" cy="336350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8-74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득점 갱신 구현하기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510" y="2640782"/>
            <a:ext cx="69056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컨트롤러에서 감독으로 득점 전달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BasketController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더블클릭해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파일을 열고 스크립트를 다음과 같이 수정함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392074"/>
            <a:ext cx="8115070" cy="3743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프로젝트에 리소스 추가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에디터가 실행되면 이번 게임에서 사용할 리소스를 프로젝트에 추가함</a:t>
            </a:r>
          </a:p>
        </p:txBody>
      </p:sp>
      <p:grpSp>
        <p:nvGrpSpPr>
          <p:cNvPr id="5" name="그룹 11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8-7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리소스 추가하기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392074"/>
            <a:ext cx="8496779" cy="3230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컨트롤러에서 감독으로 득점 전달</a:t>
            </a: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2" y="1758397"/>
            <a:ext cx="8301040" cy="4380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컨트롤러에서 감독으로 득점 전달</a:t>
            </a: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818" y="1758397"/>
            <a:ext cx="8014962" cy="1236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425" y="2968144"/>
            <a:ext cx="8284314" cy="2654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컨트롤러에서 감독으로 득점 전달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바구니에서 감독으로 득점 증감을 전달하려면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BasketController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가 앞에서 작성한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GameDirector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스크립트의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GetApple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또는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GetBomb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호출해야 함</a:t>
            </a: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GameDirector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스크립트에 있는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호출하기 위해 먼저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14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 감독 오브젝트를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뷰에서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Find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검색하고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director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변수에 대입함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 또는 폭탄을 받았을 때는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director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22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줄의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GetApple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또는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27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줄의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GetBomb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호출함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컨트롤러에서 감독으로 득점 전달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이것으로 바구니 컨트롤러가 감독에게 득점 증감을 알리고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감독이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반영하는 일련의 흐름이 완성됨</a:t>
            </a: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334467"/>
            <a:ext cx="8094104" cy="16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8.7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컨트롤러에서 감독으로 득점 전달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아직은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초가 경과해도 게임이 종료되지 않고 아이템이 계속 떨어짐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이것을 해결하려면 남은 시간이 음수 값이 되었을 때 감독 스크립트에서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스크립트에 ‘생성 중단’을 전달해야 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문제는 레벨 디자인으로 해결해 보자</a:t>
            </a:r>
          </a:p>
        </p:txBody>
      </p:sp>
      <p:grpSp>
        <p:nvGrpSpPr>
          <p:cNvPr id="5" name="그룹 11"/>
          <p:cNvGrpSpPr/>
          <p:nvPr/>
        </p:nvGrpSpPr>
        <p:grpSpPr>
          <a:xfrm>
            <a:off x="597117" y="3035043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8-75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갱신되는 점수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313786"/>
            <a:ext cx="6645727" cy="3151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디자인은 게임 진행 상황에 맞춰 난이도를 조절해 긴장감이 떨어지지 않도록 게임을 연출하는 것임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디자인에 따라 재미있는 게임이 되기도 하고 재미없는 게임이 되기도 하므로 시간을 들여 조절해야 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이때 가장 중요한 것은 객관적인 시점으로 게임을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플레이하는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것임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친구가 ‘게임을 만들었으니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봐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!’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라며 게임을 전해 줬다고 생각하고 플레이하면 좋음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2458973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8-76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친구가 만든 게임을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플레이한다고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생각하기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852930"/>
            <a:ext cx="4583840" cy="3333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어느 부분의 무엇이 재미있고 지루한지 잘 파악해야 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이때 느낀 감정이 그대로 사용자가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플레이할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때 느끼는 감정으로 연결됨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지금부터는 재미있다고 여겨지는 부분을 확실히 늘리고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지루하고 답답하게 느껴지는 부분을 줄여 나가야 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디자인을 수정하지 않은 재미있는 게임은 거의 없음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하나씩 조절하면서 지루하거나 답답한 부분을 줄여 나가면 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816004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8-77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시간이 지나자 차츰 밀려드는 고통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104039"/>
            <a:ext cx="5236070" cy="381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이번에 나온 문제점은 다음 두 가지임</a:t>
            </a:r>
          </a:p>
          <a:p>
            <a:pPr lvl="1">
              <a:buNone/>
            </a:pP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   ·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제한 시간이 너무 길어 싫증 남</a:t>
            </a:r>
          </a:p>
          <a:p>
            <a:pPr lvl="1">
              <a:buNone/>
            </a:pP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   ·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게임이 단조로워서 단순 작업이 되기 쉬움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프로젝트에 리소스 추가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사용할 리소스의 형식과 역할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299" y="2046432"/>
            <a:ext cx="6616016" cy="3421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제한 시간 조절하기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제한 시간은 게임을 재미있게 만드는 양념임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게임만이 아니라 일상에서 지루한 작업을 할 때도 제한 시간을 두면 활력이 생김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지루한 일도 ‘점심시간까지 끝낸다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!’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고 규칙을 정해 시작하면 갑자기 없던 의욕까지 생기면서 효율이 올라가곤 함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3025751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8-78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제한 시간이 있으면 생기는 의욕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1" y="3256179"/>
            <a:ext cx="4502752" cy="3315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제한 시간 조절하기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물론 제한 시간이 없는 게임 중에도 재미있는 게임이 많고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내 실력에 비해 제한 시간이 너무 짧으면 즐거움보다 압박감이 심해져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플레이해도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기분이 좋지 않음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제한 시간과 게임 궁합을 보면서 적당한 제한 시간을 찾아야 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바로 음식의 양념과 같음</a:t>
            </a:r>
          </a:p>
        </p:txBody>
      </p:sp>
      <p:grpSp>
        <p:nvGrpSpPr>
          <p:cNvPr id="8" name="그룹 11"/>
          <p:cNvGrpSpPr/>
          <p:nvPr/>
        </p:nvGrpSpPr>
        <p:grpSpPr>
          <a:xfrm>
            <a:off x="597117" y="3025751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8-79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음식의 양념과 비슷한 게임 제한 시간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3313786"/>
            <a:ext cx="3425492" cy="3357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제한 시간 조절하기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게임을 직접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보니 제한 시간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분은 너무 길게 느껴짐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제한 시간을 조금 짧게 줄여 보겠음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앞에서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보니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초 정도에 조작이 익숙해지고 싫증 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아무래도 이번 게임을 즐겁게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플레이하려면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초 정도가 한계인 것 같음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제한 시간 조절하기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GameDirector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더블클릭해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파일을 열고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time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변수의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초깃값을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초에서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초로 바꿈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45" y="2334467"/>
            <a:ext cx="8102908" cy="3416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제한 시간 조절하기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제한 시간이 짧아진 덕분에 지루하게 느껴지지 않음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여전히 재미는 없음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아무리 게임을 해도 난이도가 변하지 않기 때문임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액션 게임에서도 처음 초보 단계부터 마지막 고수 단계까지 전부 같은 난이도라면 금방 질릴 것임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드디어 게임 진행에 따라 난이도에 변화를 주는 ‘레벨 디자인’ 차례임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디자인은 게임 업계에서 사용하는 전문 용어임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문자 그대로 레벨을 디자인하는 것인데 게임 업계에서는 난이도를 레벨이라고 하기도 하고 게임의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맵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무대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레벨이라고 하기도 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책에서는 난이도 조정을 레벨 디자인이라고 부름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디자인의 최대 목표는 플레이어를 설레게 하는 것임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설렘은 즐거움 → 빠졌다 → 중독성으로 이어짐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제작에서는 조금 벗어나지만 ‘재미란 무엇인가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?’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대해 좀 더 알아보자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칙센트미하이라는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과학자는 ‘즐거움’에 관한 흥미로운 연구 결과를 발표함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연구 결과는 ‘빠졌다’ 상태를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상태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몰입 상태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이름 붙임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플레이어 능력과 도전 내용의 난이도가 균형을 이루고 있을 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상태가 된다고 함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상태로 향하는 행동을 사람들은 재미있게 느낀다고 함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3092650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8-80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즐거움과 난이도 관계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427037"/>
            <a:ext cx="3988947" cy="318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상태를 개발자가 게임 도중에 의도적으로 창조하면 플레이어는 재미를 느낌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상태를 만들어 내려면 사용자에게 맞는 ‘최적의 난이도’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설정하는 것이 중요함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게임을 할 때 주어진 도전이 너무 간단하면 지루해지고 너무 어려우면 내팽개치고 싶어짐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항상 조금 어려운 도전이 되도록 난이도를 조정해야 함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3092650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8-81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난이도와 시간 관계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371393"/>
            <a:ext cx="3641454" cy="3400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   은 게임을 시작할 때 앞으로 도전할 내용을 이해하는 준비 운동 시간임</a:t>
            </a:r>
          </a:p>
          <a:p>
            <a:pPr lvl="1">
              <a:buNone/>
            </a:pP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   너무 어렵지 않도록 난이도를 낮게 설정함</a:t>
            </a:r>
          </a:p>
          <a:p>
            <a:pPr lvl="1">
              <a:buNone/>
            </a:pP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   는 게임에 익숙해질 무렵이므로 난이도를 서서히 올림</a:t>
            </a:r>
          </a:p>
          <a:p>
            <a:pPr lvl="1">
              <a:buNone/>
            </a:pP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   이 단계의 끝에 오면 가장 어렵게 느끼도록 만듦</a:t>
            </a:r>
          </a:p>
          <a:p>
            <a:pPr lvl="1">
              <a:buNone/>
            </a:pP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   은 게임 종반으로 조금 난이도를 떨어트림</a:t>
            </a:r>
          </a:p>
          <a:p>
            <a:pPr lvl="1">
              <a:buNone/>
            </a:pP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   이것은 게임을 기분 좋게 마치도록 하는 배려임</a:t>
            </a:r>
          </a:p>
          <a:p>
            <a:pPr lvl="1">
              <a:buNone/>
            </a:pP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   끝까지 어려우면 게임을 마치고 났을 때 재미는 사라지고 피로만 남기 때문임</a:t>
            </a:r>
          </a:p>
          <a:p>
            <a:pPr lvl="1">
              <a:buNone/>
            </a:pP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   이를 피하기 위해 마지막은 난이도를 약간 낮춰 기분 좋게 끝내도록 만듦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1758397"/>
            <a:ext cx="267689" cy="29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152" y="2449681"/>
            <a:ext cx="267689" cy="29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5152" y="3083358"/>
            <a:ext cx="267689" cy="29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 도전하기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난이도에 직결될 것 같은 매개변수로는 다음 세 가지 정도를 생각할 수 있음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   ·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생성 속도</a:t>
            </a:r>
          </a:p>
          <a:p>
            <a:pPr lvl="1">
              <a:buNone/>
            </a:pP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   ·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낙하 속도</a:t>
            </a:r>
          </a:p>
          <a:p>
            <a:pPr lvl="1">
              <a:buNone/>
            </a:pP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   ·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비율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</a:p>
          <a:p>
            <a:pPr lvl="1">
              <a:buNone/>
            </a:pP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프로젝트에 리소스 추가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8-8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사용할 리소스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39152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 도전하기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매개변수를 적절한 난이도로 조정해야 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그림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8-81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 난이도 곡선에 맞춰 게임 진행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시간 경과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축으로 각 매개변수를 다음과 같이 설정함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</a:p>
          <a:p>
            <a:pPr lvl="1">
              <a:buNone/>
            </a:pP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689401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난이도 곡선에 맞춰 매개변수 설정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968144"/>
            <a:ext cx="6113839" cy="2477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 도전하기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물론 여기서 설정한 값은 ‘대체로 이런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느낌이려나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?’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정도로 적당히 정한 값임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아직 조정의 여지는 있지만 일단 이 설정으로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보고 다시 매개변수를 조정함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제한 시간을 관리하는 것은 감독이므로 감독이 지정 시간이 되면 공장에 ‘각 매개변수는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OO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설정하고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!’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라고 명령하게 함</a:t>
            </a:r>
          </a:p>
        </p:txBody>
      </p:sp>
      <p:grpSp>
        <p:nvGrpSpPr>
          <p:cNvPr id="8" name="그룹 11"/>
          <p:cNvGrpSpPr/>
          <p:nvPr/>
        </p:nvGrpSpPr>
        <p:grpSpPr>
          <a:xfrm>
            <a:off x="597117" y="3035043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8-82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공장에 매개변수 값을 전달해 두기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371393"/>
            <a:ext cx="5190730" cy="227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 도전하기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1" y="1816004"/>
            <a:ext cx="8190742" cy="4720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 도전하기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감독 스크립트에 매개변수를 설정하는 부분을 구현함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GameDirector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더블 클릭해 파일을 열고 스크립트를 다음과 같이 수정함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392074"/>
            <a:ext cx="7981081" cy="4071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 도전하기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724" y="1758397"/>
            <a:ext cx="8308471" cy="4361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 도전하기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1" y="1782234"/>
            <a:ext cx="8240080" cy="245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 도전하기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Update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내에 제한 시간이 남은 것을 보고 그 시간에 따른 매개변수를 공장에 설정함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매개변수 설정에는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SetParameter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게임을 마친 후에는 아이템 생성을 중단시켜야 하므로 생성 기간에 큰 값을 설정함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이것으로 다음에 아이템을 만들기까지 오랜 시간이 걸리고 겉보기에 아이템 생성이 정지한 것처럼 보임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물론 공장 측에서 제대로 생성을 멈추도록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만드는 방법도 있으나 이 책에서는 잠정적으로 이러한 방법을 사용함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매개변수 조절하기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스크립트를 저장하고 다시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난이도가 연속적으로 바뀌면서 꽤 나아짐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게임을 시작할 때 쉬운 난이도로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플레이되는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시간이 길어 다소 지루하므로 시간을 조금 줄임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최고 난이도로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플레이되는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시간을 조금 늘릴 것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.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5" name="그룹 11"/>
          <p:cNvGrpSpPr/>
          <p:nvPr/>
        </p:nvGrpSpPr>
        <p:grpSpPr>
          <a:xfrm>
            <a:off x="597117" y="3083358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8-6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시간 간격을 고려한 매개변수 설정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9128" y="3371393"/>
            <a:ext cx="6517580" cy="258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8.8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매개변수 조절하기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처음 스크립트와 비교하면 눈에 띄게 좋아짐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디자인은 게임이 동작한 후에 하는 공정이므로 게임이 동작하는 것만으로 만족하고 레벨 디자인까지 신경 쓰지 않는 사람도 있을 것임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동작하는 것만으로 만족하지 말고 만든 게임이 재미있어지도록 시간을 들여 레벨 디자인을 해야 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디자인을 제대로 하면 확실히 재미있는 게임을 만들 수 있음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플레이하면서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재미있다고 느끼는 게임은 틀림없이 레벨 디자인에 많은 시간과 비용을 들였을 것임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게임은 개발자 기술력을 테스트하려고 만드는 것이 아님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플레이하는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사람을 위해 만드는 것임 자신이 만든 게임을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플레이하는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사람이 기분 좋은 상태로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플레이할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수 있도록 마지막까지 끈기를 가지고 재미있게 만들자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8.9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아이폰에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기기에서 검증하려고 먼저 컴퓨터와 기기를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USB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케이블로 연결함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Bundle Identifier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com.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원하는이름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영문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).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appleCatch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형식으로 입력함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다른 것과 중복되지 않는 문자열을 입력함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Build Settings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Scenes In Build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Scenes/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SampleScene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있으면 체크를 해제함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 창의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GameScene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Scenes In Build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드래그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&amp;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드롭함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설정했으면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Build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클릭함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프로젝트명을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AppleCatch_iOS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입력한 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Save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클릭해 내보내기를 시작함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성공하면 자동으로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Xcode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용 프로젝트 폴더가 열림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Unity-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iPhone.xcodeproj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더블 클릭해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Xcode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염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Signing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항목의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Team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선택해서 기기에 넣어 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기기에서 동작을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확인할때는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매너 모드면 소리가 나지 않으므로 매너 모드를 해제함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0" y="2770825"/>
            <a:ext cx="9144000" cy="1464673"/>
          </a:xfrm>
        </p:spPr>
        <p:txBody>
          <a:bodyPr/>
          <a:lstStyle/>
          <a:p>
            <a:pPr lvl="0"/>
            <a:r>
              <a:rPr lang="ko-KR" altLang="en-US" dirty="0"/>
              <a:t>레벨 디자인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스마트폰용으로 설정하기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스마트폰용으로 빌드할 수 있도록 설정함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도구 바에서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File → Build Settings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Build Settings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Platform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iOS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선택함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Switch Platform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클릭함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안드로이드에서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빌드하려면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Platform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Android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선택함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8.9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안드로이드에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컴퓨터와 기기를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USB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케이블로 연결함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Package Name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com.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원하는이름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영문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).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appleCatch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형식으로 입력함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다른 것과 중복되지 않는 문자열을 입력함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Build Settings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Scenes In Build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Scenes/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SampleScene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있으면 체크를 해제함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 창의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GameScene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Scenes In Build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드래그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&amp;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드롭함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설정했으면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Build And Run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클릭함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프로젝트명을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AppleCatch_Android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저장 장소를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AppleCatch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 폴더로 지정함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Save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클릭해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apk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파일 작성과 기기로 넣기를 시작함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생성 및 </a:t>
            </a:r>
            <a:r>
              <a:rPr lang="en-US" altLang="ko-KR" dirty="0" err="1"/>
              <a:t>SteamVR</a:t>
            </a:r>
            <a:r>
              <a:rPr lang="en-US" altLang="ko-KR" dirty="0"/>
              <a:t> </a:t>
            </a:r>
            <a:r>
              <a:rPr lang="ko-KR" altLang="en-US" dirty="0"/>
              <a:t>로그임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프로젝트 생성 전에 </a:t>
            </a:r>
            <a:r>
              <a:rPr lang="en-US" altLang="ko-KR" dirty="0">
                <a:solidFill>
                  <a:srgbClr val="FF0000"/>
                </a:solidFill>
              </a:rPr>
              <a:t>Odyssey HMD</a:t>
            </a:r>
            <a:r>
              <a:rPr lang="ko-KR" altLang="en-US" dirty="0">
                <a:solidFill>
                  <a:srgbClr val="FF0000"/>
                </a:solidFill>
              </a:rPr>
              <a:t>와 컨트롤러가 정상적으로 연결되어 있어야 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ko-KR" altLang="en-US" dirty="0"/>
              <a:t>프로젝트를 다른 이름으로 복사 </a:t>
            </a:r>
            <a:r>
              <a:rPr lang="en-US" altLang="ko-KR" dirty="0"/>
              <a:t>[</a:t>
            </a:r>
            <a:r>
              <a:rPr lang="en-US" altLang="ko-KR" dirty="0" err="1"/>
              <a:t>AppleCatch</a:t>
            </a:r>
            <a:r>
              <a:rPr lang="en-US" altLang="ko-KR" dirty="0"/>
              <a:t> =&gt; </a:t>
            </a:r>
            <a:r>
              <a:rPr lang="en-US" altLang="ko-KR" dirty="0" err="1"/>
              <a:t>AppleCatch_VR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[Open project] </a:t>
            </a:r>
            <a:r>
              <a:rPr lang="ko-KR" altLang="en-US" dirty="0"/>
              <a:t>버튼을 클릭하여 복사된 프로젝트 선택하여 </a:t>
            </a:r>
            <a:r>
              <a:rPr lang="en-US" altLang="ko-KR" dirty="0"/>
              <a:t>Open</a:t>
            </a:r>
          </a:p>
          <a:p>
            <a:pPr lvl="1"/>
            <a:endParaRPr lang="ko-KR" altLang="en-US" dirty="0"/>
          </a:p>
          <a:p>
            <a:r>
              <a:rPr lang="en-US" altLang="ko-KR" dirty="0" err="1"/>
              <a:t>SteamVR</a:t>
            </a:r>
            <a:r>
              <a:rPr lang="en-US" altLang="ko-KR" dirty="0"/>
              <a:t> </a:t>
            </a:r>
            <a:r>
              <a:rPr lang="ko-KR" altLang="en-US" dirty="0"/>
              <a:t>로그인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201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514221" y="86904"/>
            <a:ext cx="2287588" cy="288925"/>
          </a:xfrm>
        </p:spPr>
        <p:txBody>
          <a:bodyPr/>
          <a:lstStyle/>
          <a:p>
            <a:r>
              <a:rPr lang="en-US" altLang="ko-KR" dirty="0"/>
              <a:t>8.10 VR </a:t>
            </a:r>
            <a:r>
              <a:rPr lang="ko-KR" altLang="en-US" dirty="0"/>
              <a:t>기기 적용하기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13" y="3659426"/>
            <a:ext cx="3515409" cy="24359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45" y="3896482"/>
            <a:ext cx="3553332" cy="196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937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프로젝트에 </a:t>
            </a:r>
            <a:r>
              <a:rPr lang="en-US" altLang="ko-KR" dirty="0" err="1"/>
              <a:t>SteamVR</a:t>
            </a:r>
            <a:r>
              <a:rPr lang="en-US" altLang="ko-KR" dirty="0"/>
              <a:t> Plugin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Unity-Window-General</a:t>
            </a:r>
            <a:r>
              <a:rPr lang="ko-KR" altLang="en-US" dirty="0"/>
              <a:t>에서 </a:t>
            </a:r>
            <a:r>
              <a:rPr lang="en-US" altLang="ko-KR" dirty="0"/>
              <a:t>CTRL – 9 Scene</a:t>
            </a:r>
            <a:r>
              <a:rPr lang="ko-KR" altLang="en-US" dirty="0" err="1"/>
              <a:t>뷰에</a:t>
            </a:r>
            <a:r>
              <a:rPr lang="ko-KR" altLang="en-US" dirty="0"/>
              <a:t> </a:t>
            </a:r>
            <a:r>
              <a:rPr lang="en-US" altLang="ko-KR" dirty="0"/>
              <a:t>Asset Store </a:t>
            </a:r>
            <a:r>
              <a:rPr lang="ko-KR" altLang="en-US" dirty="0"/>
              <a:t>화면 추가 후 </a:t>
            </a:r>
            <a:r>
              <a:rPr lang="en-US" altLang="ko-KR" dirty="0" err="1"/>
              <a:t>SteamVR</a:t>
            </a:r>
            <a:r>
              <a:rPr lang="en-US" altLang="ko-KR" dirty="0"/>
              <a:t> Plugin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202</a:t>
            </a:fld>
            <a:endParaRPr 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8.10 VR </a:t>
            </a:r>
            <a:r>
              <a:rPr lang="ko-KR" altLang="en-US" dirty="0"/>
              <a:t>기기 적용하기</a:t>
            </a:r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96" y="2392074"/>
            <a:ext cx="4277680" cy="33833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976" y="2219253"/>
            <a:ext cx="3915025" cy="393765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24296" y="2737716"/>
            <a:ext cx="921712" cy="2880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02427" y="5330031"/>
            <a:ext cx="1324961" cy="63367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85031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프로젝트에 </a:t>
            </a:r>
            <a:r>
              <a:rPr lang="en-US" altLang="ko-KR" dirty="0" err="1"/>
              <a:t>SteamVR</a:t>
            </a:r>
            <a:r>
              <a:rPr lang="en-US" altLang="ko-KR" dirty="0"/>
              <a:t>/_Input Plugin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203</a:t>
            </a:fld>
            <a:endParaRPr 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8.10 VR </a:t>
            </a:r>
            <a:r>
              <a:rPr lang="ko-KR" altLang="en-US" dirty="0"/>
              <a:t>기기 적용하기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1" y="1700790"/>
            <a:ext cx="5208491" cy="462520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02913" y="3601821"/>
            <a:ext cx="1449593" cy="272417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01" y="2251134"/>
            <a:ext cx="3115110" cy="40582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662201" y="5944789"/>
            <a:ext cx="1843424" cy="36456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8475" y="1159845"/>
            <a:ext cx="8168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# </a:t>
            </a:r>
            <a:r>
              <a:rPr lang="en-US" altLang="ko-KR" dirty="0" err="1">
                <a:solidFill>
                  <a:srgbClr val="FF0000"/>
                </a:solidFill>
              </a:rPr>
              <a:t>SteamVR_Input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유료일 경우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해당 폴더 묶어서 공유할 것</a:t>
            </a:r>
            <a:r>
              <a:rPr lang="en-US" altLang="ko-KR" dirty="0">
                <a:solidFill>
                  <a:srgbClr val="FF0000"/>
                </a:solidFill>
              </a:rPr>
              <a:t>. (~/Assets </a:t>
            </a:r>
            <a:r>
              <a:rPr lang="ko-KR" altLang="en-US" dirty="0">
                <a:solidFill>
                  <a:srgbClr val="FF0000"/>
                </a:solidFill>
              </a:rPr>
              <a:t>폴더에 설치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91954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Camera </a:t>
            </a:r>
            <a:r>
              <a:rPr lang="ko-KR" altLang="en-US" dirty="0"/>
              <a:t>및 플레이어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239934"/>
            <a:ext cx="8335923" cy="4676593"/>
          </a:xfrm>
        </p:spPr>
        <p:txBody>
          <a:bodyPr/>
          <a:lstStyle/>
          <a:p>
            <a:r>
              <a:rPr lang="en-US" altLang="ko-KR" dirty="0" err="1"/>
              <a:t>SteamVRPlugin</a:t>
            </a:r>
            <a:r>
              <a:rPr lang="en-US" altLang="ko-KR" dirty="0"/>
              <a:t> – </a:t>
            </a:r>
            <a:r>
              <a:rPr lang="en-US" altLang="ko-KR" dirty="0">
                <a:solidFill>
                  <a:srgbClr val="FF0000"/>
                </a:solidFill>
              </a:rPr>
              <a:t>Player/</a:t>
            </a:r>
            <a:r>
              <a:rPr lang="en-US" altLang="ko-KR" dirty="0" err="1">
                <a:solidFill>
                  <a:srgbClr val="FF0000"/>
                </a:solidFill>
              </a:rPr>
              <a:t>CameraRig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Position:0,1,0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Hierarchy view</a:t>
            </a:r>
            <a:r>
              <a:rPr lang="ko-KR" altLang="en-US" dirty="0"/>
              <a:t>에 </a:t>
            </a:r>
            <a:r>
              <a:rPr lang="en-US" altLang="ko-KR" dirty="0" err="1"/>
              <a:t>drag&amp;drop</a:t>
            </a:r>
            <a:endParaRPr lang="en-US" altLang="ko-KR" dirty="0"/>
          </a:p>
          <a:p>
            <a:r>
              <a:rPr lang="en-US" altLang="ko-KR" dirty="0"/>
              <a:t>Create Empty Object – </a:t>
            </a:r>
          </a:p>
          <a:p>
            <a:pPr marL="0" indent="0">
              <a:buNone/>
            </a:pPr>
            <a:r>
              <a:rPr lang="en-US" altLang="ko-KR" dirty="0"/>
              <a:t>   “Player” </a:t>
            </a:r>
            <a:r>
              <a:rPr lang="ko-KR" altLang="en-US" dirty="0"/>
              <a:t>이름 변경 후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en-US" altLang="ko-KR" dirty="0" err="1"/>
              <a:t>CameraRig</a:t>
            </a:r>
            <a:r>
              <a:rPr lang="ko-KR" altLang="en-US" dirty="0"/>
              <a:t>를 </a:t>
            </a:r>
            <a:r>
              <a:rPr lang="en-US" altLang="ko-KR" dirty="0"/>
              <a:t>Player</a:t>
            </a:r>
            <a:r>
              <a:rPr lang="ko-KR" altLang="en-US" dirty="0"/>
              <a:t>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drag&amp;drop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204</a:t>
            </a:fld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502" y="1700790"/>
            <a:ext cx="5069415" cy="47308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658075" y="2244455"/>
            <a:ext cx="1004022" cy="16213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814718" y="3025750"/>
            <a:ext cx="1909421" cy="86410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1"/>
          </p:cNvCxnSpPr>
          <p:nvPr/>
        </p:nvCxnSpPr>
        <p:spPr>
          <a:xfrm flipH="1">
            <a:off x="5724139" y="2325522"/>
            <a:ext cx="1933936" cy="1161085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79685" y="4505554"/>
            <a:ext cx="3509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rgbClr val="FF0000"/>
                </a:solidFill>
              </a:rPr>
              <a:t>SteamVR</a:t>
            </a:r>
            <a:r>
              <a:rPr lang="en-US" altLang="ko-KR" dirty="0">
                <a:solidFill>
                  <a:srgbClr val="FF0000"/>
                </a:solidFill>
              </a:rPr>
              <a:t>-Prefabs-</a:t>
            </a:r>
            <a:r>
              <a:rPr lang="en-US" altLang="ko-KR" dirty="0" err="1">
                <a:solidFill>
                  <a:srgbClr val="FF0000"/>
                </a:solidFill>
              </a:rPr>
              <a:t>CameraRig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     </a:t>
            </a:r>
            <a:r>
              <a:rPr lang="en-US" altLang="ko-KR" dirty="0" err="1">
                <a:solidFill>
                  <a:srgbClr val="FF0000"/>
                </a:solidFill>
              </a:rPr>
              <a:t>drag&amp;drop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2. Empty Object </a:t>
            </a:r>
            <a:r>
              <a:rPr lang="ko-KR" altLang="en-US" dirty="0">
                <a:solidFill>
                  <a:srgbClr val="FF0000"/>
                </a:solidFill>
              </a:rPr>
              <a:t>생성 후 이름 변경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3. “Player”</a:t>
            </a:r>
            <a:r>
              <a:rPr lang="ko-KR" altLang="en-US" dirty="0">
                <a:solidFill>
                  <a:srgbClr val="FF0000"/>
                </a:solidFill>
              </a:rPr>
              <a:t>로 </a:t>
            </a:r>
            <a:r>
              <a:rPr lang="en-US" altLang="ko-KR" dirty="0" err="1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498474" y="87313"/>
            <a:ext cx="4303953" cy="28892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dirty="0"/>
              <a:t>8.10 VR </a:t>
            </a:r>
            <a:r>
              <a:rPr lang="ko-KR" altLang="en-US" dirty="0"/>
              <a:t>기기 적용하기</a:t>
            </a:r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069782" y="5624816"/>
            <a:ext cx="1004022" cy="16213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827226" y="4695905"/>
            <a:ext cx="1004022" cy="16213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00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Camera </a:t>
            </a:r>
            <a:r>
              <a:rPr lang="ko-KR" altLang="en-US" dirty="0"/>
              <a:t>및 플레이어 설치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239934"/>
            <a:ext cx="8335923" cy="4676593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SteamVR</a:t>
            </a:r>
            <a:r>
              <a:rPr lang="en-US" altLang="ko-KR" dirty="0"/>
              <a:t> Camera </a:t>
            </a:r>
            <a:r>
              <a:rPr lang="ko-KR" altLang="en-US" dirty="0"/>
              <a:t>설치 후 </a:t>
            </a:r>
            <a:r>
              <a:rPr lang="en-US" altLang="ko-KR" dirty="0"/>
              <a:t>Scene </a:t>
            </a:r>
            <a:r>
              <a:rPr lang="ko-KR" altLang="en-US" dirty="0"/>
              <a:t>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205</a:t>
            </a:fld>
            <a:endParaRPr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498474" y="87313"/>
            <a:ext cx="4303953" cy="28892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dirty="0"/>
              <a:t>8.10 VR </a:t>
            </a:r>
            <a:r>
              <a:rPr lang="ko-KR" altLang="en-US" dirty="0"/>
              <a:t>기기 적용하기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39" y="1840607"/>
            <a:ext cx="7573432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8263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Laser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1304" y="1522029"/>
            <a:ext cx="8105496" cy="561189"/>
          </a:xfrm>
        </p:spPr>
        <p:txBody>
          <a:bodyPr/>
          <a:lstStyle/>
          <a:p>
            <a:r>
              <a:rPr lang="en-US" altLang="ko-KR" dirty="0"/>
              <a:t>Laser Object </a:t>
            </a:r>
            <a:r>
              <a:rPr lang="ko-KR" altLang="en-US" dirty="0"/>
              <a:t>생성 및 </a:t>
            </a:r>
            <a:r>
              <a:rPr lang="en-US" altLang="ko-KR" dirty="0"/>
              <a:t>Mesh </a:t>
            </a:r>
            <a:r>
              <a:rPr lang="en-US" altLang="ko-KR" dirty="0" err="1"/>
              <a:t>Renderrer</a:t>
            </a:r>
            <a:r>
              <a:rPr lang="en-US" altLang="ko-KR" dirty="0"/>
              <a:t> </a:t>
            </a:r>
            <a:r>
              <a:rPr lang="ko-KR" altLang="en-US" dirty="0"/>
              <a:t>편집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206</a:t>
            </a:fld>
            <a:endParaRPr 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8.10 VR </a:t>
            </a:r>
            <a:r>
              <a:rPr lang="ko-KR" altLang="en-US" dirty="0"/>
              <a:t>기기 적용하기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2152454"/>
            <a:ext cx="2572109" cy="1886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50" y="779078"/>
            <a:ext cx="2497835" cy="591154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57398" y="3859434"/>
            <a:ext cx="921712" cy="17923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3868" y="4177891"/>
            <a:ext cx="49909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 Cube Object </a:t>
            </a:r>
            <a:r>
              <a:rPr lang="ko-KR" altLang="en-US" dirty="0">
                <a:solidFill>
                  <a:srgbClr val="FF0000"/>
                </a:solidFill>
              </a:rPr>
              <a:t>생성 후 </a:t>
            </a:r>
            <a:r>
              <a:rPr lang="en-US" altLang="ko-KR" dirty="0">
                <a:solidFill>
                  <a:srgbClr val="FF0000"/>
                </a:solidFill>
              </a:rPr>
              <a:t>“Laser” </a:t>
            </a:r>
            <a:r>
              <a:rPr lang="ko-KR" altLang="en-US" dirty="0">
                <a:solidFill>
                  <a:srgbClr val="FF0000"/>
                </a:solidFill>
              </a:rPr>
              <a:t>이름 변경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2. </a:t>
            </a:r>
            <a:r>
              <a:rPr lang="en-US" altLang="ko-KR" dirty="0" err="1">
                <a:solidFill>
                  <a:srgbClr val="FF0000"/>
                </a:solidFill>
              </a:rPr>
              <a:t>Transform.Scale</a:t>
            </a:r>
            <a:r>
              <a:rPr lang="ko-KR" altLang="en-US" dirty="0">
                <a:solidFill>
                  <a:srgbClr val="FF0000"/>
                </a:solidFill>
              </a:rPr>
              <a:t>을 </a:t>
            </a:r>
            <a:r>
              <a:rPr lang="en-US" altLang="ko-KR" dirty="0">
                <a:solidFill>
                  <a:srgbClr val="FF0000"/>
                </a:solidFill>
              </a:rPr>
              <a:t>(0.1, 0.1, 0.1) </a:t>
            </a:r>
            <a:r>
              <a:rPr lang="ko-KR" altLang="en-US" dirty="0">
                <a:solidFill>
                  <a:srgbClr val="FF0000"/>
                </a:solidFill>
              </a:rPr>
              <a:t>변경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3. Laser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“Box Collider” </a:t>
            </a:r>
            <a:r>
              <a:rPr lang="ko-KR" altLang="en-US" dirty="0">
                <a:solidFill>
                  <a:srgbClr val="FF0000"/>
                </a:solidFill>
              </a:rPr>
              <a:t>삭제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4. Mesh Renderer </a:t>
            </a:r>
            <a:r>
              <a:rPr lang="ko-KR" altLang="en-US" dirty="0">
                <a:solidFill>
                  <a:srgbClr val="FF0000"/>
                </a:solidFill>
              </a:rPr>
              <a:t>변경 </a:t>
            </a:r>
            <a:r>
              <a:rPr lang="en-US" altLang="ko-KR" dirty="0">
                <a:solidFill>
                  <a:srgbClr val="FF0000"/>
                </a:solidFill>
              </a:rPr>
              <a:t>(Element 0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en-US" altLang="ko-KR" dirty="0">
                <a:solidFill>
                  <a:srgbClr val="FF0000"/>
                </a:solidFill>
              </a:rPr>
              <a:t>laser</a:t>
            </a:r>
            <a:r>
              <a:rPr lang="ko-KR" altLang="en-US" dirty="0">
                <a:solidFill>
                  <a:srgbClr val="FF0000"/>
                </a:solidFill>
              </a:rPr>
              <a:t>로 변경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5. Laser </a:t>
            </a:r>
            <a:r>
              <a:rPr lang="en-US" altLang="ko-KR" dirty="0" err="1">
                <a:solidFill>
                  <a:srgbClr val="FF0000"/>
                </a:solidFill>
              </a:rPr>
              <a:t>Shader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en-US" altLang="ko-KR" dirty="0">
                <a:solidFill>
                  <a:srgbClr val="FF0000"/>
                </a:solidFill>
              </a:rPr>
              <a:t>Standard</a:t>
            </a:r>
            <a:r>
              <a:rPr lang="ko-KR" altLang="en-US" dirty="0">
                <a:solidFill>
                  <a:srgbClr val="FF0000"/>
                </a:solidFill>
              </a:rPr>
              <a:t>로 설정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6. Main Maps</a:t>
            </a:r>
            <a:r>
              <a:rPr lang="ko-KR" altLang="en-US" dirty="0">
                <a:solidFill>
                  <a:srgbClr val="FF0000"/>
                </a:solidFill>
              </a:rPr>
              <a:t>에서 색깔 변경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7. </a:t>
            </a:r>
            <a:r>
              <a:rPr lang="en-US" altLang="ko-KR" dirty="0" err="1">
                <a:solidFill>
                  <a:srgbClr val="FF0000"/>
                </a:solidFill>
              </a:rPr>
              <a:t>Laser.cs</a:t>
            </a:r>
            <a:r>
              <a:rPr lang="en-US" altLang="ko-KR" dirty="0">
                <a:solidFill>
                  <a:srgbClr val="FF0000"/>
                </a:solidFill>
              </a:rPr>
              <a:t> Script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en-US" altLang="ko-KR" dirty="0">
                <a:solidFill>
                  <a:srgbClr val="FF0000"/>
                </a:solidFill>
              </a:rPr>
              <a:t>Laser </a:t>
            </a:r>
            <a:r>
              <a:rPr lang="ko-KR" altLang="en-US" dirty="0">
                <a:solidFill>
                  <a:srgbClr val="FF0000"/>
                </a:solidFill>
              </a:rPr>
              <a:t>오브젝트에 </a:t>
            </a:r>
            <a:r>
              <a:rPr lang="en-US" altLang="ko-KR" dirty="0" err="1">
                <a:solidFill>
                  <a:srgbClr val="FF0000"/>
                </a:solidFill>
              </a:rPr>
              <a:t>drag&amp;drop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59106" y="2097231"/>
            <a:ext cx="2391465" cy="30622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63284" y="3115565"/>
            <a:ext cx="2339327" cy="14061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012175" y="2564895"/>
            <a:ext cx="1638396" cy="23042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00833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Laser Prefab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1304" y="1522029"/>
            <a:ext cx="8105496" cy="561189"/>
          </a:xfrm>
        </p:spPr>
        <p:txBody>
          <a:bodyPr/>
          <a:lstStyle/>
          <a:p>
            <a:r>
              <a:rPr lang="en-US" altLang="ko-KR" dirty="0"/>
              <a:t>Laser Prefab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207</a:t>
            </a:fld>
            <a:endParaRPr 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8.10 VR </a:t>
            </a:r>
            <a:r>
              <a:rPr lang="ko-KR" altLang="en-US" dirty="0"/>
              <a:t>기기 적용하기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4995" y="4545318"/>
            <a:ext cx="707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 Hierarchy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Laser Object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en-US" altLang="ko-KR" dirty="0">
                <a:solidFill>
                  <a:srgbClr val="FF0000"/>
                </a:solidFill>
              </a:rPr>
              <a:t>Project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Assets-Prefab</a:t>
            </a:r>
            <a:r>
              <a:rPr lang="ko-KR" altLang="en-US" dirty="0">
                <a:solidFill>
                  <a:srgbClr val="FF0000"/>
                </a:solidFill>
              </a:rPr>
              <a:t>폴더로 </a:t>
            </a:r>
            <a:r>
              <a:rPr lang="en-US" altLang="ko-KR" dirty="0" err="1">
                <a:solidFill>
                  <a:srgbClr val="FF0000"/>
                </a:solidFill>
              </a:rPr>
              <a:t>drag&amp;drop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537" y="1876850"/>
            <a:ext cx="4753638" cy="243874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595518" y="2412420"/>
            <a:ext cx="1066800" cy="17282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95" y="2141784"/>
            <a:ext cx="2572109" cy="188621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4995" y="3850860"/>
            <a:ext cx="921712" cy="17923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0" idx="3"/>
            <a:endCxn id="13" idx="1"/>
          </p:cNvCxnSpPr>
          <p:nvPr/>
        </p:nvCxnSpPr>
        <p:spPr>
          <a:xfrm flipV="1">
            <a:off x="1796707" y="2498831"/>
            <a:ext cx="5798811" cy="1441646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10936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 err="1"/>
              <a:t>Laser.cs</a:t>
            </a:r>
            <a:r>
              <a:rPr lang="en-US" altLang="ko-KR" dirty="0"/>
              <a:t> Script </a:t>
            </a:r>
            <a:r>
              <a:rPr lang="ko-KR" altLang="en-US" dirty="0"/>
              <a:t>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475" y="1303724"/>
            <a:ext cx="8105496" cy="4676593"/>
          </a:xfrm>
        </p:spPr>
        <p:txBody>
          <a:bodyPr/>
          <a:lstStyle/>
          <a:p>
            <a:r>
              <a:rPr lang="ko-KR" altLang="en-US" dirty="0"/>
              <a:t>컨트롤러 클릭 버튼 눌러 레이저 처리하는 스크립트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208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8.10 VR </a:t>
            </a:r>
            <a:r>
              <a:rPr lang="ko-KR" altLang="en-US" dirty="0"/>
              <a:t>기기 적용하기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24" y="1700790"/>
            <a:ext cx="6453484" cy="497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4144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en-US" altLang="ko-KR" dirty="0" err="1"/>
              <a:t>ControllerManager.cs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209</a:t>
            </a:fld>
            <a:endParaRPr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498474" y="87313"/>
            <a:ext cx="4303953" cy="28892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dirty="0"/>
              <a:t>8.10 VR </a:t>
            </a:r>
            <a:r>
              <a:rPr lang="ko-KR" altLang="en-US" dirty="0"/>
              <a:t>기기 적용하기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6" y="1297541"/>
            <a:ext cx="5971589" cy="54032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16" y="1758397"/>
            <a:ext cx="5504669" cy="17282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876280" y="2276860"/>
            <a:ext cx="576070" cy="17282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84996" y="2708359"/>
            <a:ext cx="296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Controller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 err="1">
                <a:solidFill>
                  <a:srgbClr val="FF0000"/>
                </a:solidFill>
              </a:rPr>
              <a:t>left,right</a:t>
            </a:r>
            <a:r>
              <a:rPr lang="ko-KR" altLang="en-US" dirty="0">
                <a:solidFill>
                  <a:srgbClr val="FF0000"/>
                </a:solidFill>
              </a:rPr>
              <a:t>에 따라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   - left : </a:t>
            </a:r>
            <a:r>
              <a:rPr lang="en-US" altLang="ko-KR" dirty="0" err="1">
                <a:solidFill>
                  <a:srgbClr val="FF0000"/>
                </a:solidFill>
              </a:rPr>
              <a:t>LeftHand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   - Right : </a:t>
            </a:r>
            <a:r>
              <a:rPr lang="en-US" altLang="ko-KR" dirty="0" err="1">
                <a:solidFill>
                  <a:srgbClr val="FF0000"/>
                </a:solidFill>
              </a:rPr>
              <a:t>RightHand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166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화면 크기 설정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뷰의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Game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탭을 클릭함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Game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왼쪽 위에 있는 화면 크기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(Free Aspect)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목록을 염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대상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스마트폰의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화면 크기에 맞는 크기를 선택함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책에서는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iPhone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X/XS 2436×1125 Landscape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Controller </a:t>
            </a:r>
            <a:r>
              <a:rPr lang="ko-KR" altLang="en-US" dirty="0"/>
              <a:t>활성화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1304" y="1522029"/>
            <a:ext cx="8105496" cy="561189"/>
          </a:xfrm>
        </p:spPr>
        <p:txBody>
          <a:bodyPr/>
          <a:lstStyle/>
          <a:p>
            <a:r>
              <a:rPr lang="en-US" altLang="ko-KR" dirty="0"/>
              <a:t>Controller(Right)</a:t>
            </a:r>
            <a:r>
              <a:rPr lang="ko-KR" altLang="en-US" dirty="0"/>
              <a:t>에 </a:t>
            </a:r>
            <a:r>
              <a:rPr lang="en-US" altLang="ko-KR" dirty="0" err="1"/>
              <a:t>ControllerManager.cs</a:t>
            </a:r>
            <a:r>
              <a:rPr lang="en-US" altLang="ko-KR" dirty="0"/>
              <a:t> </a:t>
            </a:r>
            <a:r>
              <a:rPr lang="ko-KR" altLang="en-US" dirty="0"/>
              <a:t>적용 및 </a:t>
            </a:r>
            <a:r>
              <a:rPr lang="ko-KR" altLang="en-US" dirty="0" err="1"/>
              <a:t>파라미터</a:t>
            </a:r>
            <a:r>
              <a:rPr lang="ko-KR" altLang="en-US" dirty="0"/>
              <a:t> </a:t>
            </a:r>
            <a:r>
              <a:rPr lang="ko-KR" altLang="en-US" dirty="0" err="1"/>
              <a:t>세팅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210</a:t>
            </a:fld>
            <a:endParaRPr 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8.10 VR </a:t>
            </a:r>
            <a:r>
              <a:rPr lang="ko-KR" altLang="en-US" dirty="0"/>
              <a:t>기기 적용하기</a:t>
            </a:r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9938" y="5675601"/>
            <a:ext cx="62423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 Project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Assets-Script-</a:t>
            </a:r>
            <a:r>
              <a:rPr lang="en-US" altLang="ko-KR" dirty="0" err="1">
                <a:solidFill>
                  <a:srgbClr val="FF0000"/>
                </a:solidFill>
              </a:rPr>
              <a:t>ControllerManager.cs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   Hierarchy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Controller(right) </a:t>
            </a:r>
            <a:r>
              <a:rPr lang="ko-KR" altLang="en-US" dirty="0">
                <a:solidFill>
                  <a:srgbClr val="FF0000"/>
                </a:solidFill>
              </a:rPr>
              <a:t>오브젝트에 </a:t>
            </a:r>
            <a:r>
              <a:rPr lang="en-US" altLang="ko-KR" dirty="0" err="1">
                <a:solidFill>
                  <a:srgbClr val="FF0000"/>
                </a:solidFill>
              </a:rPr>
              <a:t>drag&amp;drop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2. Assets-Prefab</a:t>
            </a:r>
            <a:r>
              <a:rPr lang="ko-KR" altLang="en-US" dirty="0">
                <a:solidFill>
                  <a:srgbClr val="FF0000"/>
                </a:solidFill>
              </a:rPr>
              <a:t>폴더의 </a:t>
            </a:r>
            <a:r>
              <a:rPr lang="en-US" altLang="ko-KR" dirty="0">
                <a:solidFill>
                  <a:srgbClr val="FF0000"/>
                </a:solidFill>
              </a:rPr>
              <a:t>Laser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en-US" altLang="ko-KR" dirty="0" err="1">
                <a:solidFill>
                  <a:srgbClr val="FF0000"/>
                </a:solidFill>
              </a:rPr>
              <a:t>ControllerManager.cs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파라미터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    Laser Prefab</a:t>
            </a:r>
            <a:r>
              <a:rPr lang="ko-KR" altLang="en-US" dirty="0">
                <a:solidFill>
                  <a:srgbClr val="FF0000"/>
                </a:solidFill>
              </a:rPr>
              <a:t>으로 </a:t>
            </a:r>
            <a:r>
              <a:rPr lang="en-US" altLang="ko-KR" dirty="0" err="1">
                <a:solidFill>
                  <a:srgbClr val="FF0000"/>
                </a:solidFill>
              </a:rPr>
              <a:t>drag&amp;drop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83" y="1982404"/>
            <a:ext cx="7249537" cy="299126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808094" y="4362422"/>
            <a:ext cx="1335540" cy="21871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147795" y="2660978"/>
            <a:ext cx="1378124" cy="20108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63313" y="2785148"/>
            <a:ext cx="1267041" cy="24001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1" idx="1"/>
            <a:endCxn id="22" idx="3"/>
          </p:cNvCxnSpPr>
          <p:nvPr/>
        </p:nvCxnSpPr>
        <p:spPr>
          <a:xfrm flipH="1">
            <a:off x="2530354" y="2761522"/>
            <a:ext cx="1617441" cy="143636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0" y="3290204"/>
            <a:ext cx="4753638" cy="243874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376001" y="3789792"/>
            <a:ext cx="921712" cy="17923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0" idx="3"/>
          </p:cNvCxnSpPr>
          <p:nvPr/>
        </p:nvCxnSpPr>
        <p:spPr>
          <a:xfrm>
            <a:off x="5297713" y="3879409"/>
            <a:ext cx="1510381" cy="630165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622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씬 저장하기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계속해서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씬을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만듦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도구 바에서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File → Save As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선택하고 씬 이름을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GameScene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으로 저장함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에디터의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 씬 아이콘이 나타남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2791212"/>
            <a:ext cx="2613065" cy="40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그룹 11"/>
          <p:cNvGrpSpPr/>
          <p:nvPr/>
        </p:nvGrpSpPr>
        <p:grpSpPr>
          <a:xfrm>
            <a:off x="597117" y="3207864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8-9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씬까지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만든 상태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10" y="3486607"/>
            <a:ext cx="8317107" cy="2635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117" y="1758397"/>
            <a:ext cx="8299269" cy="1419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무대 배치하기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무대를 작성하고 카메라 위치를 조정함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바구니를 배치하고 움직일 수 있도록 컨트롤러 스크립트를 작성함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무대 배치하기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00790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8-10 stage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를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씬에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배치하기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5817" y="2000902"/>
            <a:ext cx="7510210" cy="476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무대 배치하기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10" y="1758397"/>
            <a:ext cx="5412785" cy="4796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카메라의 위치와 각도 조절하기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무대를 내려다보면서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플레이할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수 있도록 카메라의 위치와 각도를 조절하고 무대 중앙을 향하도록 배치함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2392074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8-11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카메라 위치 조절하기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775" y="2680109"/>
            <a:ext cx="8409964" cy="367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카메라의 위치와 각도 조절하기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카메라의 위치와 각도를 설정했으므로 게임을 실행해 의도한 방향으로 보이는지 확인함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8-12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게임을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플레이하는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방향 조절하기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370955"/>
            <a:ext cx="716280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라이트를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설정해 그림자 붙이기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이번 게임에서는 사과와 폭탄 아이템이 떨어짐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떨어지는 위치에 그림자를 넣어 아이템이 어디에 떨어질지 나타내야 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그림자를 넣으려면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라이트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광원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설정해야 함</a:t>
            </a:r>
          </a:p>
        </p:txBody>
      </p:sp>
      <p:grpSp>
        <p:nvGrpSpPr>
          <p:cNvPr id="8" name="그룹 11"/>
          <p:cNvGrpSpPr/>
          <p:nvPr/>
        </p:nvGrpSpPr>
        <p:grpSpPr>
          <a:xfrm>
            <a:off x="597117" y="2747008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라이트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종류와 역할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648" y="3037888"/>
            <a:ext cx="8395484" cy="2695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403615" y="1009506"/>
            <a:ext cx="9144000" cy="1464673"/>
          </a:xfrm>
        </p:spPr>
        <p:txBody>
          <a:bodyPr/>
          <a:lstStyle/>
          <a:p>
            <a:pPr lvl="0" algn="l"/>
            <a:r>
              <a:rPr lang="en-US" altLang="ko-KR" sz="3200" dirty="0">
                <a:solidFill>
                  <a:schemeClr val="tx1"/>
                </a:solidFill>
              </a:rPr>
              <a:t>8</a:t>
            </a:r>
            <a:r>
              <a:rPr lang="ko-KR" altLang="en-US" sz="3200" dirty="0">
                <a:solidFill>
                  <a:schemeClr val="tx1"/>
                </a:solidFill>
              </a:rPr>
              <a:t>장 레벨 디자인</a:t>
            </a:r>
            <a:br>
              <a:rPr lang="en-US" altLang="ko-KR" sz="3200" dirty="0">
                <a:solidFill>
                  <a:schemeClr val="tx1"/>
                </a:solidFill>
              </a:rPr>
            </a:br>
            <a:br>
              <a:rPr lang="en-US" altLang="ko-KR" sz="3200" dirty="0"/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8.1   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게임 설계하기 </a:t>
            </a:r>
            <a:b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8.2   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프로젝트와 씬 만들기 </a:t>
            </a:r>
            <a:b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8.3   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바구니 움직이기 </a:t>
            </a:r>
            <a:b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8.4   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아이템 떨어트리기 </a:t>
            </a:r>
            <a:b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8.5   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아이템 받기 </a:t>
            </a:r>
            <a:b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8.6   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사과와 폭탄 공장 만들기 </a:t>
            </a:r>
            <a:b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8.7   UI 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만들기 </a:t>
            </a:r>
            <a:b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8.8   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레벨 디자인하기 </a:t>
            </a:r>
            <a:b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8.9   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스마트폰에서 움직여 보기</a:t>
            </a:r>
            <a:b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8.10 VR 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기기 적용하기</a:t>
            </a:r>
            <a:endParaRPr lang="ko-KR" altLang="ko-KR" sz="2400" b="0" dirty="0">
              <a:solidFill>
                <a:schemeClr val="tx1">
                  <a:lumMod val="50000"/>
                </a:schemeClr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라이트를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설정해 그림자 붙이기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8-13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라이트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종류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480530" cy="229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라이트를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설정해 그림자 붙이기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라이트가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씬 위에 배치되어 있으면 그림자 위치나 그림자가 보이는 방향을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자동으로 계산해서 표시함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프로젝트에는 기본적으로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Directional Light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가 배치되어 있으므로 그림자도 자동으로 표시됨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그림자를 사용해 아이템의 낙하 지점을 표시하기 때문에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라이트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방향을 조절해야 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그림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8-14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 왼쪽과 같이 라이트가 사선으로 아이템을 비추면 그림자를 보면서 아이템 낙하 지점을 파악하기 어려움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오른쪽과 같이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라이트가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아이템을 바로 위에서 수직으로 비춰야 아이템 낙하 지점에 그림자가 정확히 생김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라이트를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설정해 그림자 붙이기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8-14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라이트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방향과 그림자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104039"/>
            <a:ext cx="7162166" cy="3153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라이트를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설정해 그림자 붙이기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라이트가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바닥을 수직으로 비춤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8-15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라이트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방향 조절하기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711" y="2389350"/>
            <a:ext cx="8509635" cy="299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라이트를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설정해 그림자 붙이기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바로 위에서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라이트를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비추면 빛이 너무 강하기 때문에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라이트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빛을 약하게 줄여야 함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8-16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라이트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세기 설정하기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392074"/>
            <a:ext cx="8456444" cy="371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배치하기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계속해서 바구니를 배치하고 사용자 입력에 따라 바구니를 이동시켜 보자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4685" y="2090702"/>
            <a:ext cx="8163054" cy="1741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배치하기</a:t>
            </a:r>
          </a:p>
        </p:txBody>
      </p:sp>
      <p:grpSp>
        <p:nvGrpSpPr>
          <p:cNvPr id="5" name="그룹 11"/>
          <p:cNvGrpSpPr/>
          <p:nvPr/>
        </p:nvGrpSpPr>
        <p:grpSpPr>
          <a:xfrm>
            <a:off x="597117" y="1710082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8-17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바구니 배치하기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2242" y="1988825"/>
            <a:ext cx="7771820" cy="4719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배치하기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10082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8-18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바구니 그림자 조절하기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1988825"/>
            <a:ext cx="8319527" cy="4359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바구니를 움직이는 스크립트 작성하기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계속해서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곳으로 바구니를 이동시키는 스크립트를 작성함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무대는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3×3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구역으로 나뉘어 있으며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구역 중심으로 바구니를 배치함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구역 중심으로 어떻게 배치할지 생각함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다음과 같이 무대는 한 변의 길이가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인 정방형임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X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방향만 생각하면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좌표가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-1.5 ≤ X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-0.5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일 때는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X = -1.0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-0.5 ≤ X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0.5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일 때는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X = 0.0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0.5 ≤ X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1.5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일 때는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X = 1.0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으로 바구니를 이동하면 좋음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탭 좌표를 반올림한 값이 바구니를 배치할 좌표임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바구니를 움직이는 스크립트 작성하기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8-19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바구니를 배치할 좌표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046432"/>
            <a:ext cx="8207249" cy="2406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기획하기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장에서 만들 예제는 ‘떨어지는 사과를 바구니로 받는 게임’임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무대가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3×3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구역으로 분할되어 있고 바둑판을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탭하면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그 바둑판으로 바구니가 이동함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사과만 떨어지는 것이 아니라 가끔 폭탄도 떨어짐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바구니로 사과를 받으면 점수가 늘어나고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폭탄을 받으면 점수가 줄어듦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제한 시간 안에 플레이 해야 하며 얻은 점수가 화면 오른쪽 위에 표시됨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3429000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 8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장에서 만들 게임 화면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3682309"/>
            <a:ext cx="5945366" cy="297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바구니를 움직이는 스크립트 작성하기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유니티에는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Mathf.RoundToInt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라는 반올림 메서드가 있음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메서드를 사용해 스크립트를 작성함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이곳에서는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X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축만 생각했지만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Z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축에도 같은 생각을 적용할 수 있음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마우스 오른쪽 버튼을 누름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Create → C# Script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 파일명을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BasketController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바꿔 저장함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774642"/>
            <a:ext cx="3674134" cy="337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바구니를 움직이는 스크립트 작성하기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창의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BasketController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더블클릭해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파일을 열고 스크립트를 다음과 같이 입력함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067821"/>
            <a:ext cx="8224014" cy="2858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바구니를 움직이는 스크립트 작성하기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724" y="1772670"/>
            <a:ext cx="8280270" cy="2808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바구니를 움직이는 스크립트 작성하기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스크립트에서는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좌표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Input.mousePosition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바탕으로 바구니를 이동시키는 좌표를 계산함</a:t>
            </a: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Input.mousePosition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은 스크린 좌표이므로 그대로 사용할 수 없다고 설명함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스크린 좌표를 월드 좌표로 변환해 사용할 수 있도록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ScreenPointToRay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카메라 좌표에서 게임 화면 안쪽 방향으로 향해 나가는 광선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(Ray)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구함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(11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5" name="그룹 11"/>
          <p:cNvGrpSpPr/>
          <p:nvPr/>
        </p:nvGrpSpPr>
        <p:grpSpPr>
          <a:xfrm>
            <a:off x="597117" y="3313786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8-20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클릭한 점을 구하는 방법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2331" y="3583803"/>
            <a:ext cx="2814640" cy="316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바구니를 움직이는 스크립트 작성하기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광선은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콜라이더와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충돌한 것을 감지할 수 있었음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13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Physics.Raycast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광선이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stage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오브젝트에 닿았는지 알아봄</a:t>
            </a: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Physics.Raycast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hit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매개변수 앞에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out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키워드가 붙어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키워드는 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out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계속 메서드 내 값을 채워 변수로 반환해 주세요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!’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라는 뜻임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이때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Raycast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안에서 광선이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stage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와 충돌한 좌표를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hit.point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변수에 채워 반환함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15~17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줄에서는 그 좌표를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RoundToInt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반올림하고 바구니 좌표에 대입함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바구니에 스크립트 적용하기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00790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8-21 basket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에 스크립트 적용하기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1988825"/>
            <a:ext cx="7983128" cy="4258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바구니에 스크립트 적용하기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10" y="1758397"/>
            <a:ext cx="8059543" cy="2429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바구니에 스크립트 적용하기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00790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8-22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움직이지 않는 바구니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1987890"/>
            <a:ext cx="8203896" cy="2708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바구니에 스크립트 적용하기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바구니가 움직이지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않는것은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무대에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콜라이더가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적용되어 있지 않기 때임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카메라에서 나온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Ray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가 무대에 닿지 않고 빠져나가서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15~17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줄의 처리가 실행되지 않음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광선과 충돌 판정을 올바르게 할 수 있도록 무대에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Collider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컴포넌트를 적용해야 함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8" name="그룹 11"/>
          <p:cNvGrpSpPr/>
          <p:nvPr/>
        </p:nvGrpSpPr>
        <p:grpSpPr>
          <a:xfrm>
            <a:off x="597117" y="2747008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8-23 stage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오브젝트에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콜라이더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적용하기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872" y="3035938"/>
            <a:ext cx="7972034" cy="3734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바구니에 스크립트 적용하기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1" y="1813893"/>
            <a:ext cx="6091335" cy="414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단계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화면에 놓일 오브젝트를 모두 나열함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단계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오브젝트를 움직일 수 있는 컨트롤러 스크립트를 정함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단계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오브젝트를 자동으로 생성할 수 있도록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스크립트를 정함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단계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갱신할 수 있도록 감독 스크립트를 준비함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단계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스크립트를 만드는 흐름을 생각함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바구니에 스크립트 적용하기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콜라이더가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stage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전면을 덮도록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Box Collider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 매개변수를 설정해야 함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8-24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콜라이더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크기 조절하기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8" y="2392074"/>
            <a:ext cx="8359734" cy="3489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바구니에 스크립트 적용하기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stage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콜라이더를 설정함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실행 도구를 클릭해 다시 게임을 실행함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이번에는 바구니가 클릭한 구역 중심으로 바르게 이동함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바구니가 제대로 동작하지 않으면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Main Camera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Untagged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설정되어 있을 수 있음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Hierarchy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Main Camera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클릭함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Inspector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칸에서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MainCamera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선택하고 다시 확인함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바구니에 스크립트 적용하기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8-25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바구니가 제대로 이동하는지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121468" cy="256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8.4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떨어트리기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떨어트리기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132" y="1700790"/>
            <a:ext cx="8200393" cy="148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8.4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떨어트리기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배치하기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바구니가 움직이면 다음에는 아이템을 떨어트림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떨어지는 아이템은 사과와 폭탄임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배치하고 나서 컨트롤러 스크립트를 작성함</a:t>
            </a:r>
          </a:p>
          <a:p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3" y="2737716"/>
            <a:ext cx="8102094" cy="1667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8.4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떨어트리기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배치하기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우선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뷰에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아이템을 배치함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최종 아이템의 낙하 시작 위치는 아이템 생성 공장을 만들었을 때 정하므로 여기서는 아이템 위치를 잠정적으로 지정함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8.4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떨어트리기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배치하기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10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11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8-26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사과 배치하기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6630" y="1988825"/>
            <a:ext cx="8166776" cy="4786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8.4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떨어트리기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배치하기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8-27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폭탄 배치하기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1988825"/>
            <a:ext cx="8200461" cy="4785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8.4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떨어트리기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아이템을 떨어트리는 스크립트 작성하기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레벨 디자인을 할 때 낙하 속도 등을 미세하게 조정하고자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사용하지 않고 직접 스크립트를 작성함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마우스 오른쪽 버튼을 누름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Create → C# Script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파일명을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ItemController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바꿈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8743" y="3361509"/>
            <a:ext cx="3314675" cy="41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8.4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떨어트리기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아이템을 떨어트리는 스크립트 작성하기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창의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ItemController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더블클릭해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파일을 열고 스크립트를 다음과 같이 입력함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760" y="2046432"/>
            <a:ext cx="8010644" cy="4598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b="1" dirty="0">
                <a:latin typeface="KoPub돋움체_Pro Medium" pitchFamily="18" charset="-127"/>
                <a:ea typeface="KoPub돋움체_Pro Medium" pitchFamily="18" charset="-127"/>
              </a:rPr>
              <a:t>          화면에 놓일 오브젝트를 모두 나열한다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759" y="1758397"/>
            <a:ext cx="585651" cy="285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그룹 11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화면에 놓일 오브젝트 나열하기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7117" y="2382782"/>
            <a:ext cx="7806654" cy="2030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8.4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떨어트리기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아이템을 떨어트리는 스크립트 작성하기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Update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Translate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아이템을 매 프레임마다 조금씩 아래 방향으로 이동시킴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아이템이 무대 아래로 내려가 보이지 않으면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(Y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좌표가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-1.0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미만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아이템을 소멸시킴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8.4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떨어트리기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아이템에 스크립트 적용하기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스크립트를 작성했으므로 스크립트를 오브젝트에 적용해 바르게 움직이는지 알아보자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이번 게임에서는 사과와 폭탄이 모두 같은 동작을 하므로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ItemController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재사용함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8.4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떨어트리기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아이템에 스크립트 적용하기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00790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8-28 apple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bomb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오브젝트에 스크립트 적용하기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1968137"/>
            <a:ext cx="6566026" cy="488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8.4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떨어트리기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아이템에 스크립트 적용하기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813" y="1758397"/>
            <a:ext cx="6842930" cy="4930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8.4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떨어트리기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아이템에 스크립트 적용하기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실행 도구를 클릭해 게임을 실행함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 아이템이 제대로 떨어짐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아이템이 무대 밖으로 나오면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Hierarchy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창에서도 소멸되는지 확인함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5" name="그룹 11"/>
          <p:cNvGrpSpPr/>
          <p:nvPr/>
        </p:nvGrpSpPr>
        <p:grpSpPr>
          <a:xfrm>
            <a:off x="597117" y="2747008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8-29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사과와 폭탄이 제대로 떨어지는지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082834"/>
            <a:ext cx="6890183" cy="3238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808" y="1655797"/>
            <a:ext cx="8371931" cy="154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바구니와 아이템 충돌 판정하기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다음으로 떨어진 아이템을 바구니로 받음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아이템을 받으면 일단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Console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 ‘잡았다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!’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고 표시하는 스크립트를 작성함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바구니로 아이템을 받으려면 양측이 충돌한 것을 알아야 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충돌했는지 판정하기 위해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이용함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사용하면 오브젝트들이 충돌했을 때 오브젝트에 적용되어있는 스크립트의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OnTriggerEnter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호출할 수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‘잡았다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!’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고 표시하는 스크립트를 추가함</a:t>
            </a:r>
          </a:p>
          <a:p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바구니와 아이템 충돌 판정하기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8-30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충돌하면 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OnTriggerEnter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메서드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호출하기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5996595" cy="3295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바구니와 아이템 충돌 판정하기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충돌 판정을 하려면 다음 두 가지 조건이 필요함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양쪽 오브젝트에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Collider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컴포넌트가 적용되어 있어야 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적어도 한쪽 오브젝트에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Rigidbody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컴포넌트가 적용되어 있어야 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바구니와 아이템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양쪽 모두에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Collider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컴포넌트를 적용해야 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바구니에는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Rigidbody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컴포넌트도 적용해야 함</a:t>
            </a:r>
          </a:p>
        </p:txBody>
      </p:sp>
      <p:grpSp>
        <p:nvGrpSpPr>
          <p:cNvPr id="8" name="그룹 11"/>
          <p:cNvGrpSpPr/>
          <p:nvPr/>
        </p:nvGrpSpPr>
        <p:grpSpPr>
          <a:xfrm>
            <a:off x="597117" y="3438292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8-31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적용하는 컴포넌트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717035"/>
            <a:ext cx="74009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바구니와 아이템 충돌 판정하기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8-32 apple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오브젝트에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콜라이더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적용하기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424437" cy="3296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b="1" dirty="0">
                <a:latin typeface="KoPub돋움체_Pro Medium" pitchFamily="18" charset="-127"/>
                <a:ea typeface="KoPub돋움체_Pro Medium" pitchFamily="18" charset="-127"/>
              </a:rPr>
              <a:t>          오브젝트를 움직일 수 있는 컨트롤러 스크립트를 정한다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폭탄은 위에서 아래로 떨어지므로 움직이는 오브젝트임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역시 사용자가 조작하므로 움직이는 오브젝트에 포함됨</a:t>
            </a:r>
          </a:p>
        </p:txBody>
      </p:sp>
      <p:grpSp>
        <p:nvGrpSpPr>
          <p:cNvPr id="5" name="그룹 11"/>
          <p:cNvGrpSpPr/>
          <p:nvPr/>
        </p:nvGrpSpPr>
        <p:grpSpPr>
          <a:xfrm>
            <a:off x="597117" y="2737716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움직이는 오브젝트 고르기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152" y="1726731"/>
            <a:ext cx="664974" cy="328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10" y="3039073"/>
            <a:ext cx="7937283" cy="194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바구니와 아이템 충돌 판정하기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329" y="1781950"/>
            <a:ext cx="5610491" cy="3720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바구니와 아이템 충돌 판정하기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콜라이더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형태를 사과 모델에 꼭 맞도록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Collider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컴포넌트의 매개변수를 조절함</a:t>
            </a:r>
          </a:p>
          <a:p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8-33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콜라이더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조절하기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2392074"/>
            <a:ext cx="8048625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바구니와 아이템 충돌 판정하기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8-34 bomb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오브젝트에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콜라이더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적용하기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94914"/>
            <a:ext cx="8386776" cy="3350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바구니와 아이템 충돌 판정하기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903" y="1816004"/>
            <a:ext cx="7996141" cy="346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바구니와 아이템 충돌 판정하기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콜라이더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형태를 폭탄 모델에 꼭 맞도록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Collider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컴포넌트의 매개변수를 조절함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2113331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8-35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콜라이더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조절하기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392074"/>
            <a:ext cx="7653862" cy="320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바구니와 아이템 충돌 판정하기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8-36 basket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오브젝트에 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Rigidbody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적용하기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456444" cy="3292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바구니와 아이템 충돌 판정하기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10" y="1758397"/>
            <a:ext cx="7766822" cy="351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바구니와 아이템 충돌 판정하기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바구니에는 물리 연산을 적용하지 않으므로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basket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클릭한 채로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Inspector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Rigidbody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항목의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Is Kinematic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체크함</a:t>
            </a:r>
          </a:p>
        </p:txBody>
      </p:sp>
      <p:grpSp>
        <p:nvGrpSpPr>
          <p:cNvPr id="5" name="그룹 11"/>
          <p:cNvGrpSpPr/>
          <p:nvPr/>
        </p:nvGrpSpPr>
        <p:grpSpPr>
          <a:xfrm>
            <a:off x="597117" y="234375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8-37 Is Kinematic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체크하기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622502"/>
            <a:ext cx="6235470" cy="382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바구니와 아이템 충돌 판정하기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8-38 basket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오브젝트에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콜라이더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적용하기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148839" cy="4428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바구니와 아이템 충돌 판정하기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903" y="1812518"/>
            <a:ext cx="7674869" cy="230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ko-KR" altLang="en-US" b="1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움직이는 오브젝트에는 움직임을 제어하는 컨트롤러 스크립트가 필요함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" y="2074154"/>
            <a:ext cx="8112034" cy="1585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바구니와 아이템 충돌 판정하기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바구니와 아이템끼리는 충돌 반응이 필요하지 않으므로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Box Collider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항목의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Is Trigger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체크함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이렇게 하면 바구니와 아이템이 충돌해도 충돌 반응이 일어나지 않음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 입구에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콜라이더가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오도록 매개변수를 조절함</a:t>
            </a:r>
          </a:p>
        </p:txBody>
      </p:sp>
      <p:grpSp>
        <p:nvGrpSpPr>
          <p:cNvPr id="5" name="그룹 11"/>
          <p:cNvGrpSpPr/>
          <p:nvPr/>
        </p:nvGrpSpPr>
        <p:grpSpPr>
          <a:xfrm>
            <a:off x="597117" y="3035043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8-39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콜라이더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조절하기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313786"/>
            <a:ext cx="8090684" cy="3213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상황을 스크립트에서 감지하기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바구니가 아이템과 충돌했을 때 호출되는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OnTriggerEnter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바구니 컨트롤러에 추가함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BasketController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열고 스크립트를 다음과 같이 추가함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6937" y="2680109"/>
            <a:ext cx="8110802" cy="2934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상황을 스크립트에서 감지하기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1" y="1811930"/>
            <a:ext cx="8280489" cy="3863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상황을 스크립트에서 감지하기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7~11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줄이 추가한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OnTriggerEnter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메서드임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게임에서는 충돌할 때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OnTriggerEnter2D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호출되지만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게임에서는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OnTriggerEnter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호출됨</a:t>
            </a:r>
          </a:p>
        </p:txBody>
      </p:sp>
      <p:grpSp>
        <p:nvGrpSpPr>
          <p:cNvPr id="5" name="그룹 11"/>
          <p:cNvGrpSpPr/>
          <p:nvPr/>
        </p:nvGrpSpPr>
        <p:grpSpPr>
          <a:xfrm>
            <a:off x="597117" y="268010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충돌할 때 호출되는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메서드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968144"/>
            <a:ext cx="6800011" cy="2088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상황을 스크립트에서 감지하기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9~10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 바구니에 아이템이 닿으면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Console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 ‘잡았다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!’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표시하고 아이템을 소멸시킴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아이템을 소멸시키려면 충돌한 아이템이 무엇인지 알아야 하는데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다행히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유니티에는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충돌 상대를 알 수 있는 방법이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상대는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OnTriggerEnter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매개변수로 전달됨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다만 매개변수로 전달되는 것은 충돌 상대의 게임 오브젝트가 아닌 충돌 상대의 게임 오브젝트로 적용된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콜라이더임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상황을 스크립트에서 감지하기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8-40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메서드에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전달되는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콜라이더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사과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6910569" cy="2811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상황을 스크립트에서 감지하기</a:t>
            </a: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collider.gameObject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충돌 상대의 게임 오브젝트를 얻은 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Destroy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충돌 상대의 아이템을 소멸시킴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실행 도구를 클릭해 다시 게임을 실행함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바구니를 움직여 아이템을 받으면 아이템이 소멸된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Console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 ‘잡았다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!’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가 표시됨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상황을 스크립트에서 감지하기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8-41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바구니로 아이템 받기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1" y="2046432"/>
            <a:ext cx="8434240" cy="3451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아이템 종류 판별하기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이대로라면 아이템을 잡은 것을 감지할 수는 있지만 사과와 폭탄 중 무엇을 받았는지는 알 수 없음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받은 아이템을 판별해야 하므로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제공하는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태그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구조를 사용함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사용하면 오브젝트에 특정 이름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태그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달 수 있어 스크립트에서도 이 태그를 사용해 오브젝트를 판별 할 수 있음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3265471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8-42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태그로 판별하기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724" y="3544214"/>
            <a:ext cx="4663522" cy="2401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아이템 종류 판별하기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사과와 폭탄에 각각 다른 태그를 붙여 두면 받은 아이템 종류를 판별할 수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여기서는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Apple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Bomb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이라는 태그를 만들어 각 오브젝트에 붙임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2449681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8-43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태그 작성하기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737716"/>
            <a:ext cx="7953818" cy="389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b="1" dirty="0">
                <a:latin typeface="KoPub돋움체_Pro Medium" pitchFamily="18" charset="-127"/>
                <a:ea typeface="KoPub돋움체_Pro Medium" pitchFamily="18" charset="-127"/>
              </a:rPr>
              <a:t>          오브젝트를 자동으로 생성할 수 있도록 </a:t>
            </a:r>
            <a:r>
              <a:rPr lang="ko-KR" altLang="en-US" b="1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b="1" dirty="0">
                <a:latin typeface="KoPub돋움체_Pro Medium" pitchFamily="18" charset="-127"/>
                <a:ea typeface="KoPub돋움체_Pro Medium" pitchFamily="18" charset="-127"/>
              </a:rPr>
              <a:t> 스크립트를 정한다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플레이할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때 생성될 오브젝트를 고름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이번 게임에서는 사과와 폭탄이 몇 개씩 계속 떨어짐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이러한 아이템을 만들려면 공장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스크립트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필요함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3092650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게임을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플레이할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때 생성될 오브젝트 고르기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152" y="1758397"/>
            <a:ext cx="651460" cy="329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11" y="3429000"/>
            <a:ext cx="8386776" cy="257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아이템 종류 판별하기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8-44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태그에 이름 붙이기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528272" cy="3051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아이템 종류 판별하기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903" y="1758397"/>
            <a:ext cx="8470508" cy="2907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10" y="1700790"/>
            <a:ext cx="8324134" cy="3668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아이템 종류 판별하기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8-45 apple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오브젝트에 태그 설정하기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10" y="1647122"/>
            <a:ext cx="8521387" cy="3682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아이템 종류 판별하기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8-46 bomb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오브젝트로 태그 설정하기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아이템 종류 판별하기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받은 것이 사과인지 폭탄인지 판별하려면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BasketController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스크립트를 수정해야 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창의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BasketController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더블클릭해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파일을 열고 스크립트를 다음과 같이 수정함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402057"/>
            <a:ext cx="7826772" cy="425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아이템 종류 판별하기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136" y="1816004"/>
            <a:ext cx="8152996" cy="1757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45" y="3544214"/>
            <a:ext cx="8098741" cy="295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아이템 종류 판별하기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아이템과 충돌했을 때 호출되는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OnTriggerEnter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수정함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매개변수에는 충돌 상대의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콜라이더가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전달됨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태그는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gameObject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붙어 있으므로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other.gameObject.tag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라고 쓰면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값을 구할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아이템 종류 판별하기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아이템과 충돌했을 때 호출되는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OnTriggerEnter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수정함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매개변수에는 충돌 상대의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콜라이더가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전달됨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태그는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gameObject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붙어 있으므로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other.gameObject.tag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라고 쓰면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값을 구할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아이템 종류 판별하기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8-47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받은 아이템 판별하기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0945" y="1981942"/>
            <a:ext cx="4807553" cy="4766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8.5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 받기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아이템을 받을 때 효과음 내기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아이템을 받을 수 있게 되었는데 ‘받았다는 느낌’이 들지 않음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받았을 때의 반응은 바구니 크기 변경이나 느낌표 등 여러 가지를 생각할 수 있는데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여기서는 가장 쉬운 효과음을 냄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268010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8-48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반응 종류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7181" y="2910537"/>
            <a:ext cx="5963885" cy="175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4724" y="4753961"/>
            <a:ext cx="8181111" cy="1693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4343</TotalTime>
  <Words>6436</Words>
  <Application>Microsoft Office PowerPoint</Application>
  <PresentationFormat>화면 슬라이드 쇼(4:3)</PresentationFormat>
  <Paragraphs>952</Paragraphs>
  <Slides>210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210</vt:i4>
      </vt:variant>
    </vt:vector>
  </HeadingPairs>
  <TitlesOfParts>
    <vt:vector size="219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1_Office Theme</vt:lpstr>
      <vt:lpstr>2_Office Theme</vt:lpstr>
      <vt:lpstr>유니티 교과서</vt:lpstr>
      <vt:lpstr>레벨 디자인</vt:lpstr>
      <vt:lpstr>8장 레벨 디자인  8.1   게임 설계하기  8.2   프로젝트와 씬 만들기  8.3   바구니 움직이기  8.4   아이템 떨어트리기  8.5   아이템 받기  8.6   사과와 폭탄 공장 만들기  8.7   UI 만들기  8.8   레벨 디자인하기  8.9   스마트폰에서 움직여 보기 8.10 VR 기기 적용하기</vt:lpstr>
      <vt:lpstr>8.1 게임 설계하기</vt:lpstr>
      <vt:lpstr>8.1 게임 설계하기</vt:lpstr>
      <vt:lpstr>8.1 게임 설계하기</vt:lpstr>
      <vt:lpstr>8.1 게임 설계하기</vt:lpstr>
      <vt:lpstr>8.1 게임 설계하기</vt:lpstr>
      <vt:lpstr>8.1 게임 설계하기</vt:lpstr>
      <vt:lpstr>8.1 게임 설계하기</vt:lpstr>
      <vt:lpstr>8.1 게임 설계하기</vt:lpstr>
      <vt:lpstr>8.1 게임 설계하기</vt:lpstr>
      <vt:lpstr>8.1 게임 설계하기</vt:lpstr>
      <vt:lpstr>8.1 게임 설계하기</vt:lpstr>
      <vt:lpstr>8.2 프로젝트와 씬 만들기</vt:lpstr>
      <vt:lpstr>8.2 프로젝트와 씬 만들기</vt:lpstr>
      <vt:lpstr>8.2 프로젝트와 씬 만들기</vt:lpstr>
      <vt:lpstr>8.2 프로젝트와 씬 만들기</vt:lpstr>
      <vt:lpstr>8.2 프로젝트와 씬 만들기</vt:lpstr>
      <vt:lpstr>8.2 프로젝트와 씬 만들기</vt:lpstr>
      <vt:lpstr>8.2 프로젝트와 씬 만들기</vt:lpstr>
      <vt:lpstr>8.2 프로젝트와 씬 만들기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8.3 바구니 움직이기</vt:lpstr>
      <vt:lpstr>8.4 아이템 떨어트리기</vt:lpstr>
      <vt:lpstr>8.4 아이템 떨어트리기</vt:lpstr>
      <vt:lpstr>8.4 아이템 떨어트리기</vt:lpstr>
      <vt:lpstr>8.4 아이템 떨어트리기</vt:lpstr>
      <vt:lpstr>8.4 아이템 떨어트리기</vt:lpstr>
      <vt:lpstr>8.4 아이템 떨어트리기</vt:lpstr>
      <vt:lpstr>8.4 아이템 떨어트리기</vt:lpstr>
      <vt:lpstr>8.4 아이템 떨어트리기</vt:lpstr>
      <vt:lpstr>8.4 아이템 떨어트리기</vt:lpstr>
      <vt:lpstr>8.4 아이템 떨어트리기</vt:lpstr>
      <vt:lpstr>8.4 아이템 떨어트리기</vt:lpstr>
      <vt:lpstr>8.4 아이템 떨어트리기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8.5 아이템 받기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8.6 사과와 폭탄 공장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8.7 UI 만들기</vt:lpstr>
      <vt:lpstr>8.8 레벨 디자인하기</vt:lpstr>
      <vt:lpstr>8.8 레벨 디자인하기</vt:lpstr>
      <vt:lpstr>8.8 레벨 디자인하기</vt:lpstr>
      <vt:lpstr>8.8 레벨 디자인하기</vt:lpstr>
      <vt:lpstr>8.8 레벨 디자인하기</vt:lpstr>
      <vt:lpstr>8.8 레벨 디자인하기</vt:lpstr>
      <vt:lpstr>8.8 레벨 디자인하기</vt:lpstr>
      <vt:lpstr>8.8 레벨 디자인하기</vt:lpstr>
      <vt:lpstr>8.8 레벨 디자인하기</vt:lpstr>
      <vt:lpstr>8.8 레벨 디자인하기</vt:lpstr>
      <vt:lpstr>8.8 레벨 디자인하기</vt:lpstr>
      <vt:lpstr>8.8 레벨 디자인하기</vt:lpstr>
      <vt:lpstr>8.8 레벨 디자인하기</vt:lpstr>
      <vt:lpstr>8.8 레벨 디자인하기</vt:lpstr>
      <vt:lpstr>8.8 레벨 디자인하기</vt:lpstr>
      <vt:lpstr>8.8 레벨 디자인하기</vt:lpstr>
      <vt:lpstr>8.8 레벨 디자인하기</vt:lpstr>
      <vt:lpstr>8.8 레벨 디자인하기</vt:lpstr>
      <vt:lpstr>8.8 레벨 디자인하기</vt:lpstr>
      <vt:lpstr>8.8 레벨 디자인하기</vt:lpstr>
      <vt:lpstr>8.8 레벨 디자인하기</vt:lpstr>
      <vt:lpstr>8.8 레벨 디자인하기</vt:lpstr>
      <vt:lpstr>8.8 레벨 디자인하기</vt:lpstr>
      <vt:lpstr>8.8 레벨 디자인하기</vt:lpstr>
      <vt:lpstr>8.9 스마트폰에서 움직여 보기</vt:lpstr>
      <vt:lpstr>8.9 스마트폰에서 움직여 보기</vt:lpstr>
      <vt:lpstr>1. 프로젝트 생성 및 SteamVR 로그임</vt:lpstr>
      <vt:lpstr>2. 프로젝트에 SteamVR Plugin 추가</vt:lpstr>
      <vt:lpstr>2. 프로젝트에 SteamVR/_Input Plugin확인</vt:lpstr>
      <vt:lpstr>3. Camera 및 플레이어 설치</vt:lpstr>
      <vt:lpstr>3. Camera 및 플레이어 설치 (계속)</vt:lpstr>
      <vt:lpstr>4. Laser 생성</vt:lpstr>
      <vt:lpstr>5. Laser Prefab 생성</vt:lpstr>
      <vt:lpstr>6. Laser.cs Script 구현</vt:lpstr>
      <vt:lpstr>7. ControllerManager.cs 구현</vt:lpstr>
      <vt:lpstr>8. Controller 활성화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211</cp:lastModifiedBy>
  <cp:revision>1002</cp:revision>
  <cp:lastPrinted>2016-08-10T06:58:55Z</cp:lastPrinted>
  <dcterms:created xsi:type="dcterms:W3CDTF">2013-04-05T19:58:06Z</dcterms:created>
  <dcterms:modified xsi:type="dcterms:W3CDTF">2022-05-24T03:42:06Z</dcterms:modified>
</cp:coreProperties>
</file>